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71" r:id="rId3"/>
    <p:sldId id="301" r:id="rId4"/>
    <p:sldId id="283" r:id="rId5"/>
    <p:sldId id="256" r:id="rId6"/>
    <p:sldId id="257" r:id="rId7"/>
    <p:sldId id="258" r:id="rId8"/>
    <p:sldId id="266" r:id="rId9"/>
    <p:sldId id="274" r:id="rId10"/>
    <p:sldId id="270" r:id="rId11"/>
    <p:sldId id="269" r:id="rId12"/>
    <p:sldId id="259" r:id="rId13"/>
    <p:sldId id="265" r:id="rId14"/>
    <p:sldId id="268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B6A"/>
    <a:srgbClr val="F85EBA"/>
    <a:srgbClr val="F8AAC4"/>
    <a:srgbClr val="EBB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ECF5-3AC3-467B-B9C7-6132DDEA535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DFC0-B844-459A-9CEA-ECE4EA0124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86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369d66a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d369d66a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d369d66a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3695c9de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d3695c9de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369d66a16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d369d66a16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FNDR subtítulo 31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- b) Proyectos de inversión en su fase de prefactibilidad, factibilidad, diseño o ejecución. Sí requiere revisión de MIDESO, salvo cuando se trata de conservaciones, en cuyo caso sólo requiere admisibilidad del GORE, de acuerdo a la circular 33.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s-CL"/>
              <a:t>Inversiones en infraestructura social o deportiva, de comunidades agrícolas, condominios sociales, reforma agraria, ley indígena, y similar calidad jurídica. Sí requieren revisión de MIDESO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s-CL"/>
              <a:t>Proyectos que cumplan con las características PMB. Sí requieren revisión de MIDESO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CL"/>
              <a:t>FNDR subtítulo 33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s-CL"/>
              <a:t>Financiamiento de proyectos y programas de (entre otros): mejoramiento de la calidad de la educación / conservación y recuperación del medio ambiente / Promoción del turismo. No requiere revisión de MIDESO.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s-CL"/>
              <a:t>Transferencias para la protección y puesta en valor de inmuebles y bienes muebles declarados monumentos nacionales de propiedad o usufructo de instituciones privadas sin fines de lucro</a:t>
            </a:r>
            <a:endParaRPr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/>
          </a:p>
        </p:txBody>
      </p:sp>
      <p:sp>
        <p:nvSpPr>
          <p:cNvPr id="543" name="Google Shape;543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d369d66a16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2d369d66a16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g2d369d66a16_0_3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369d66a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d369d66a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d369d66a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98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C3A1E-A347-49A1-BB79-31BEE3B6D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637582-0EB5-42AA-BCEF-0646E35E0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3B135-5A0C-42E8-B71A-90CFBD31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667FE-B440-4E92-913D-1C86CF82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1D08A-F718-4D7E-ACFD-B310B0B1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921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7F661-589B-4A9F-98E0-1F431121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AB9161-621C-4BE6-A5BA-D2814AB91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EBC397-F1FE-4959-B275-E23DF2FF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E4619-541B-41C3-983A-30D26AB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E1D419-99EE-4F72-86D2-64349DC2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126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2BF6F3-CAA7-4901-A15C-4A51A8CB0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95F4FC-041F-4E62-A087-08149C646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47298E-594D-4263-922C-5A694874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6F42D-A92C-4A36-AB0C-8F951AEE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EB8B0A-7A51-4312-A195-A97DDC69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334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3695c9de9_0_16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d3695c9de9_0_169"/>
          <p:cNvSpPr txBox="1">
            <a:spLocks noGrp="1"/>
          </p:cNvSpPr>
          <p:nvPr>
            <p:ph type="title"/>
          </p:nvPr>
        </p:nvSpPr>
        <p:spPr>
          <a:xfrm>
            <a:off x="972600" y="853967"/>
            <a:ext cx="104556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2d3695c9de9_0_169"/>
          <p:cNvSpPr txBox="1">
            <a:spLocks noGrp="1"/>
          </p:cNvSpPr>
          <p:nvPr>
            <p:ph type="body" idx="1"/>
          </p:nvPr>
        </p:nvSpPr>
        <p:spPr>
          <a:xfrm>
            <a:off x="972600" y="2161167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g2d3695c9de9_0_16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88" name="Google Shape;88;g2d3695c9de9_0_169"/>
          <p:cNvSpPr/>
          <p:nvPr/>
        </p:nvSpPr>
        <p:spPr>
          <a:xfrm>
            <a:off x="11040600" y="0"/>
            <a:ext cx="1151100" cy="60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2d3695c9de9_0_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6600" y="650392"/>
            <a:ext cx="1096801" cy="12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d3695c9de9_0_169"/>
          <p:cNvSpPr txBox="1">
            <a:spLocks noGrp="1"/>
          </p:cNvSpPr>
          <p:nvPr>
            <p:ph type="subTitle" idx="2"/>
          </p:nvPr>
        </p:nvSpPr>
        <p:spPr>
          <a:xfrm>
            <a:off x="390300" y="101100"/>
            <a:ext cx="9291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g2d3695c9de9_0_169"/>
          <p:cNvSpPr txBox="1">
            <a:spLocks noGrp="1"/>
          </p:cNvSpPr>
          <p:nvPr>
            <p:ph type="subTitle" idx="3"/>
          </p:nvPr>
        </p:nvSpPr>
        <p:spPr>
          <a:xfrm>
            <a:off x="10020433" y="101100"/>
            <a:ext cx="19125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85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0_Title Slide">
  <p:cSld name="40_Title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3695c9de9_0_185"/>
          <p:cNvSpPr txBox="1">
            <a:spLocks noGrp="1"/>
          </p:cNvSpPr>
          <p:nvPr>
            <p:ph type="title"/>
          </p:nvPr>
        </p:nvSpPr>
        <p:spPr>
          <a:xfrm>
            <a:off x="1790700" y="1042859"/>
            <a:ext cx="86109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29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640">
          <p15:clr>
            <a:srgbClr val="FBAE40"/>
          </p15:clr>
        </p15:guide>
        <p15:guide id="6" orient="horz" pos="5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0_Title Slide">
  <p:cSld name="30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>
            <a:spLocks noGrp="1"/>
          </p:cNvSpPr>
          <p:nvPr>
            <p:ph type="pic" idx="2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" name="Google Shape;23;p27"/>
          <p:cNvSpPr>
            <a:spLocks noGrp="1"/>
          </p:cNvSpPr>
          <p:nvPr>
            <p:ph type="pic" idx="3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17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  <p15:guide id="3" pos="635">
          <p15:clr>
            <a:srgbClr val="FBAE40"/>
          </p15:clr>
        </p15:guide>
        <p15:guide id="4" pos="3686">
          <p15:clr>
            <a:srgbClr val="FBAE40"/>
          </p15:clr>
        </p15:guide>
        <p15:guide id="5" orient="horz" pos="360">
          <p15:clr>
            <a:srgbClr val="FBAE40"/>
          </p15:clr>
        </p15:guide>
        <p15:guide id="6" orient="horz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070EC-09E3-48D4-8E9E-BCA37CF5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F08902-78AA-4638-8B03-E6BA89E85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606D7A-8893-44C5-92BE-35BB1327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55B93-A61F-48E3-B5EF-752A9758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3EA9DA-9AA2-4631-9CC9-732641A9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298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53C39-D01E-4768-A614-1E1E4739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DBD758-D78F-4D9C-BA02-6D9C9117F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FDFAD-E8F5-4EB7-BA26-DE680F7A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4DA26-33B0-4743-872C-1CA07BF7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A2C11-5B31-457F-AF33-E3F84196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78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04B85-CD89-4FF3-9123-A304111C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00501A-6F88-43C2-8BC1-926057209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DA6CE-FEAF-4688-8F4D-765417A64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F0104E-7CBB-4878-A64B-4DB2940A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4B6B3F-5003-477A-A327-5F4F0F57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9B796-DFEA-4C24-9F83-6F903B98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17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1253F-43D6-442C-9C61-EF063573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B9D768-BEAD-4D41-8266-CB387D452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BA976C-3FC7-41CA-9FBD-A913AA5FB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AADE02-1F2C-4ED4-9512-35CA7606C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20070E-4CDF-4914-A7A9-621607152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385310-8BC2-453E-96CA-9532579C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5BFC44-EF30-4728-9FA5-39094D66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B40870-4419-4493-9B8E-389757AE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39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C32E2-87A5-436D-BB59-40176FFC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DCE154-18D9-4CB8-BBDE-EF6EFB74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AEF43B-9AD4-45B8-8C81-B116F569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FBC0FC-DBC4-4109-B6E4-7061909C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87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CE9503-4861-40AA-9EC7-516D5015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BE0FAD-5E35-4EE5-AC8F-A64A69DA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2CEAC-C160-46E7-950F-FE41D836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55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44954-2FEA-404C-9BD5-7108CFF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B8EEB-4F86-4580-8A1D-6A98AEEB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4AFCF1-E6D3-455F-80FC-7BB4AF1F7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8EC34-6733-4BDE-988D-B86B1A16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A572E3-3EA5-4C9F-93AB-A3EA704F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D15B1-67CB-491E-9331-29AE142B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46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33B82-500C-4AB5-B812-FAF8EFF2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5A3D7E-C3B4-48B8-A133-F4E5CD0E6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7BCA3F-3C53-459E-AD35-2349DC545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A3C92F-D037-4BA8-8EF5-C09B53EE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A4864D-DE87-44B6-80FD-6E7A990E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829FE7-858C-4B98-9A7D-CB63C897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5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80967C-0A19-479E-AA07-95D2DD11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BA752-3403-4155-9DBB-38755BE98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8F503-35C6-458C-AE25-3CA567405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7CD8-4787-4085-B283-644A2F483583}" type="datetimeFigureOut">
              <a:rPr lang="es-CL" smtClean="0"/>
              <a:t>15-10-2025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F8ADD-527F-466A-87E0-8BC5ABAFA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449513-16D0-4ED5-9BD0-9B4709EBC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EED0-07A3-47CA-8572-991DBB8C5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43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agenciase.sfo3.digitaloceanspaces.com%2Fsitio-agencia%2Fwp-content%2Fuploads%2FANEXOS-ACELERADORA-DE-ENERGIA-MUNICIPAL.docx&amp;wdOrigin=BROWSELINK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B78C4A-2317-452A-9E3B-F982C13CB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70666"/>
          </a:xfrm>
          <a:prstGeom prst="rect">
            <a:avLst/>
          </a:prstGeom>
        </p:spPr>
      </p:pic>
      <p:sp>
        <p:nvSpPr>
          <p:cNvPr id="203" name="Google Shape;203;g2d369d66a16_0_0"/>
          <p:cNvSpPr/>
          <p:nvPr/>
        </p:nvSpPr>
        <p:spPr>
          <a:xfrm>
            <a:off x="858026" y="1770832"/>
            <a:ext cx="3257550" cy="428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0" i="0" u="none" strike="noStrike" cap="none" dirty="0">
                <a:solidFill>
                  <a:srgbClr val="FFC436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Taller de Difusión</a:t>
            </a:r>
            <a:endParaRPr sz="1800" b="0" i="0" u="none" strike="noStrike" cap="none" dirty="0">
              <a:solidFill>
                <a:srgbClr val="FFC436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3045AB-8C4C-4931-8A7B-F8E773DCD495}"/>
              </a:ext>
            </a:extLst>
          </p:cNvPr>
          <p:cNvSpPr txBox="1"/>
          <p:nvPr/>
        </p:nvSpPr>
        <p:spPr>
          <a:xfrm>
            <a:off x="3048340" y="3275112"/>
            <a:ext cx="6096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777B9C-4941-41E5-92C5-E9F85E4BC125}"/>
              </a:ext>
            </a:extLst>
          </p:cNvPr>
          <p:cNvSpPr/>
          <p:nvPr/>
        </p:nvSpPr>
        <p:spPr>
          <a:xfrm>
            <a:off x="0" y="5407911"/>
            <a:ext cx="12192000" cy="1450089"/>
          </a:xfrm>
          <a:prstGeom prst="rect">
            <a:avLst/>
          </a:prstGeom>
          <a:solidFill>
            <a:srgbClr val="EB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134DC34-84EF-4A97-972B-2C7AB2A2B0EC}"/>
              </a:ext>
            </a:extLst>
          </p:cNvPr>
          <p:cNvSpPr/>
          <p:nvPr/>
        </p:nvSpPr>
        <p:spPr>
          <a:xfrm>
            <a:off x="0" y="5116847"/>
            <a:ext cx="2101551" cy="1450089"/>
          </a:xfrm>
          <a:prstGeom prst="rect">
            <a:avLst/>
          </a:prstGeom>
          <a:solidFill>
            <a:srgbClr val="EB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7C9D63-451C-4E52-8DB2-912AAAA3E123}"/>
              </a:ext>
            </a:extLst>
          </p:cNvPr>
          <p:cNvSpPr txBox="1"/>
          <p:nvPr/>
        </p:nvSpPr>
        <p:spPr>
          <a:xfrm>
            <a:off x="858025" y="5349044"/>
            <a:ext cx="84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Nicolás Espinoza </a:t>
            </a:r>
            <a:r>
              <a:rPr lang="es-ES" dirty="0" err="1"/>
              <a:t>Petruzzi</a:t>
            </a:r>
            <a:r>
              <a:rPr lang="es-ES" dirty="0"/>
              <a:t> – Jefe de Proyecto Incuba Energía Sostenible</a:t>
            </a:r>
            <a:br>
              <a:rPr lang="es-ES" dirty="0"/>
            </a:br>
            <a:br>
              <a:rPr lang="es-ES" dirty="0"/>
            </a:br>
            <a:r>
              <a:rPr lang="es-ES" dirty="0"/>
              <a:t>CONSULTAS – Asunto “Aceleradora de Energía Municipal: comunaenergetica@agenciase.org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C9CECE7-973D-403C-8AA0-E2AB2B4EAC65}"/>
              </a:ext>
            </a:extLst>
          </p:cNvPr>
          <p:cNvSpPr/>
          <p:nvPr/>
        </p:nvSpPr>
        <p:spPr>
          <a:xfrm>
            <a:off x="327171" y="394283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CARTA DE PATROCINIO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3AB46AF-6470-4284-B5A2-F75231B06530}"/>
              </a:ext>
            </a:extLst>
          </p:cNvPr>
          <p:cNvSpPr/>
          <p:nvPr/>
        </p:nvSpPr>
        <p:spPr>
          <a:xfrm>
            <a:off x="327171" y="1237125"/>
            <a:ext cx="10756106" cy="1274047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33E6E2-FDDD-459A-8247-47BBE5E2F07A}"/>
              </a:ext>
            </a:extLst>
          </p:cNvPr>
          <p:cNvSpPr txBox="1"/>
          <p:nvPr/>
        </p:nvSpPr>
        <p:spPr>
          <a:xfrm>
            <a:off x="437647" y="1398565"/>
            <a:ext cx="1064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municipios deberán presentar una carta de patrocinio o interés (Anexo N°4), </a:t>
            </a:r>
            <a:r>
              <a:rPr lang="es-ES" b="1" dirty="0"/>
              <a:t>designando un profesional como contraparte municipal y un suplente </a:t>
            </a:r>
            <a:r>
              <a:rPr lang="es-ES" dirty="0"/>
              <a:t>que lo reemplace en caso de ausencia, ambos responsables de participar activamente en la implementación del proyecto si este resulta seleccionado.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BAD2385-1C6F-4CB0-98A7-9FE7E3FA4CF8}"/>
              </a:ext>
            </a:extLst>
          </p:cNvPr>
          <p:cNvSpPr/>
          <p:nvPr/>
        </p:nvSpPr>
        <p:spPr>
          <a:xfrm>
            <a:off x="327171" y="2774802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EQUIPO DE TRABAJO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84573BA-F03F-4FFD-AF8E-E52B140405CD}"/>
              </a:ext>
            </a:extLst>
          </p:cNvPr>
          <p:cNvSpPr/>
          <p:nvPr/>
        </p:nvSpPr>
        <p:spPr>
          <a:xfrm>
            <a:off x="4094016" y="3605207"/>
            <a:ext cx="3233953" cy="2967326"/>
          </a:xfrm>
          <a:prstGeom prst="roundRect">
            <a:avLst>
              <a:gd name="adj" fmla="val 65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F1C2241-5C09-4023-B145-BE825EEC204E}"/>
              </a:ext>
            </a:extLst>
          </p:cNvPr>
          <p:cNvSpPr/>
          <p:nvPr/>
        </p:nvSpPr>
        <p:spPr>
          <a:xfrm>
            <a:off x="7849324" y="3605207"/>
            <a:ext cx="3233953" cy="2967326"/>
          </a:xfrm>
          <a:prstGeom prst="roundRect">
            <a:avLst>
              <a:gd name="adj" fmla="val 65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3F88B2-11F1-4F4E-942D-9BB84170B0D3}"/>
              </a:ext>
            </a:extLst>
          </p:cNvPr>
          <p:cNvSpPr txBox="1"/>
          <p:nvPr/>
        </p:nvSpPr>
        <p:spPr>
          <a:xfrm>
            <a:off x="4082477" y="3704328"/>
            <a:ext cx="322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Especialista en diseño de proyectos</a:t>
            </a:r>
            <a:endParaRPr lang="es-CL" sz="2400" b="1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2CFCC53-5A06-49D6-9804-A651AACD37B2}"/>
              </a:ext>
            </a:extLst>
          </p:cNvPr>
          <p:cNvSpPr/>
          <p:nvPr/>
        </p:nvSpPr>
        <p:spPr>
          <a:xfrm>
            <a:off x="327171" y="3605207"/>
            <a:ext cx="3233953" cy="2967326"/>
          </a:xfrm>
          <a:prstGeom prst="roundRect">
            <a:avLst>
              <a:gd name="adj" fmla="val 65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876D29-F5DB-45FA-BF07-388751922BB8}"/>
              </a:ext>
            </a:extLst>
          </p:cNvPr>
          <p:cNvSpPr txBox="1"/>
          <p:nvPr/>
        </p:nvSpPr>
        <p:spPr>
          <a:xfrm>
            <a:off x="338707" y="3739860"/>
            <a:ext cx="32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Especialista en Energía</a:t>
            </a:r>
            <a:endParaRPr lang="es-CL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344E68-5023-4D06-BD93-6824354BCEE3}"/>
              </a:ext>
            </a:extLst>
          </p:cNvPr>
          <p:cNvSpPr txBox="1"/>
          <p:nvPr/>
        </p:nvSpPr>
        <p:spPr>
          <a:xfrm>
            <a:off x="7860860" y="3647888"/>
            <a:ext cx="322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Especialista en participación ciudadana</a:t>
            </a:r>
            <a:endParaRPr lang="es-CL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7C6FA4-8016-4F36-8054-632CB6EC7AE5}"/>
              </a:ext>
            </a:extLst>
          </p:cNvPr>
          <p:cNvSpPr txBox="1"/>
          <p:nvPr/>
        </p:nvSpPr>
        <p:spPr>
          <a:xfrm>
            <a:off x="327170" y="4617385"/>
            <a:ext cx="3233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Profesional con experiencia en el desarrollo de proyectos de energía sostenible (eficiencia energética, energía renovable y/o transporte eficiente). 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8890A-E8D7-4AD1-9D21-2ACC6D8C151A}"/>
              </a:ext>
            </a:extLst>
          </p:cNvPr>
          <p:cNvSpPr txBox="1"/>
          <p:nvPr/>
        </p:nvSpPr>
        <p:spPr>
          <a:xfrm>
            <a:off x="4094015" y="4478885"/>
            <a:ext cx="3222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Profesional con experiencia en el diseño de proyectos energéticos en infraestructura, tales como el diseño de iniciativas de ERNC, aislamiento térmico, recambio de equipamiento, entre otros. 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232B8E-C27D-4840-9404-769405C6DBE6}"/>
              </a:ext>
            </a:extLst>
          </p:cNvPr>
          <p:cNvSpPr txBox="1"/>
          <p:nvPr/>
        </p:nvSpPr>
        <p:spPr>
          <a:xfrm>
            <a:off x="7860860" y="4560839"/>
            <a:ext cx="3222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Profesional con experiencia en la implementación de procesos de participación ciudadana en temas de energía, medio ambiente o sostenibilidad. </a:t>
            </a:r>
            <a:endParaRPr lang="es-CL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4442E91-F86A-4E6F-8CA3-6851BC582F1B}"/>
              </a:ext>
            </a:extLst>
          </p:cNvPr>
          <p:cNvSpPr/>
          <p:nvPr/>
        </p:nvSpPr>
        <p:spPr>
          <a:xfrm>
            <a:off x="5137123" y="2772594"/>
            <a:ext cx="5946154" cy="647463"/>
          </a:xfrm>
          <a:prstGeom prst="roundRect">
            <a:avLst>
              <a:gd name="adj" fmla="val 1094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¡Deben contar con un miembro femenino!</a:t>
            </a:r>
            <a:endParaRPr lang="es-C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6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C9CECE7-973D-403C-8AA0-E2AB2B4EAC65}"/>
              </a:ext>
            </a:extLst>
          </p:cNvPr>
          <p:cNvSpPr/>
          <p:nvPr/>
        </p:nvSpPr>
        <p:spPr>
          <a:xfrm>
            <a:off x="327171" y="394283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MONTO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3AB46AF-6470-4284-B5A2-F75231B06530}"/>
              </a:ext>
            </a:extLst>
          </p:cNvPr>
          <p:cNvSpPr/>
          <p:nvPr/>
        </p:nvSpPr>
        <p:spPr>
          <a:xfrm>
            <a:off x="327171" y="1237125"/>
            <a:ext cx="10756106" cy="1274047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33E6E2-FDDD-459A-8247-47BBE5E2F07A}"/>
              </a:ext>
            </a:extLst>
          </p:cNvPr>
          <p:cNvSpPr txBox="1"/>
          <p:nvPr/>
        </p:nvSpPr>
        <p:spPr>
          <a:xfrm>
            <a:off x="437647" y="1363452"/>
            <a:ext cx="1064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concurso será público y se evaluará por orden de llegada, adjudicándose según los requisitos y criterios establecidos o hasta agotar el presupuesto total de $45.500.000. </a:t>
            </a:r>
            <a:r>
              <a:rPr lang="es-ES" b="1" dirty="0"/>
              <a:t>Cada postulación podrá solicitar un máximo de $6.500.000 (impuestos incluidos).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BAD2385-1C6F-4CB0-98A7-9FE7E3FA4CF8}"/>
              </a:ext>
            </a:extLst>
          </p:cNvPr>
          <p:cNvSpPr/>
          <p:nvPr/>
        </p:nvSpPr>
        <p:spPr>
          <a:xfrm>
            <a:off x="327171" y="2735562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ANEXOS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21F336-2410-41E7-BD47-BB3629C1C126}"/>
              </a:ext>
            </a:extLst>
          </p:cNvPr>
          <p:cNvSpPr txBox="1"/>
          <p:nvPr/>
        </p:nvSpPr>
        <p:spPr>
          <a:xfrm>
            <a:off x="2947272" y="4265892"/>
            <a:ext cx="579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2"/>
              </a:rPr>
              <a:t>Enlace Anexos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40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C9CECE7-973D-403C-8AA0-E2AB2B4EAC65}"/>
              </a:ext>
            </a:extLst>
          </p:cNvPr>
          <p:cNvSpPr/>
          <p:nvPr/>
        </p:nvSpPr>
        <p:spPr>
          <a:xfrm>
            <a:off x="327171" y="394283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PLAZO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3AB46AF-6470-4284-B5A2-F75231B06530}"/>
              </a:ext>
            </a:extLst>
          </p:cNvPr>
          <p:cNvSpPr/>
          <p:nvPr/>
        </p:nvSpPr>
        <p:spPr>
          <a:xfrm>
            <a:off x="327170" y="1194442"/>
            <a:ext cx="10756106" cy="705726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33E6E2-FDDD-459A-8247-47BBE5E2F07A}"/>
              </a:ext>
            </a:extLst>
          </p:cNvPr>
          <p:cNvSpPr txBox="1"/>
          <p:nvPr/>
        </p:nvSpPr>
        <p:spPr>
          <a:xfrm>
            <a:off x="437647" y="1363452"/>
            <a:ext cx="1064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110 días corridos desde la adjudicación del beneficio.</a:t>
            </a:r>
            <a:endParaRPr lang="es-E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BAD2385-1C6F-4CB0-98A7-9FE7E3FA4CF8}"/>
              </a:ext>
            </a:extLst>
          </p:cNvPr>
          <p:cNvSpPr/>
          <p:nvPr/>
        </p:nvSpPr>
        <p:spPr>
          <a:xfrm>
            <a:off x="327170" y="2055072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PRODUCTOS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70D4AE6-15A7-4356-9F24-A0B163116F7D}"/>
              </a:ext>
            </a:extLst>
          </p:cNvPr>
          <p:cNvSpPr/>
          <p:nvPr/>
        </p:nvSpPr>
        <p:spPr>
          <a:xfrm>
            <a:off x="327170" y="2832898"/>
            <a:ext cx="10756106" cy="3869906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361E36E-AB0A-45FB-B5E9-8E97D6B85E2D}"/>
              </a:ext>
            </a:extLst>
          </p:cNvPr>
          <p:cNvSpPr/>
          <p:nvPr/>
        </p:nvSpPr>
        <p:spPr>
          <a:xfrm>
            <a:off x="574649" y="2967605"/>
            <a:ext cx="3233953" cy="3609364"/>
          </a:xfrm>
          <a:prstGeom prst="roundRect">
            <a:avLst>
              <a:gd name="adj" fmla="val 65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F3CF55-25F3-4486-BE72-780C52AF75FD}"/>
              </a:ext>
            </a:extLst>
          </p:cNvPr>
          <p:cNvSpPr/>
          <p:nvPr/>
        </p:nvSpPr>
        <p:spPr>
          <a:xfrm>
            <a:off x="4088246" y="2963169"/>
            <a:ext cx="3233953" cy="3609364"/>
          </a:xfrm>
          <a:prstGeom prst="roundRect">
            <a:avLst>
              <a:gd name="adj" fmla="val 65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51841E9-D686-46C2-B105-827ACE137750}"/>
              </a:ext>
            </a:extLst>
          </p:cNvPr>
          <p:cNvSpPr/>
          <p:nvPr/>
        </p:nvSpPr>
        <p:spPr>
          <a:xfrm>
            <a:off x="7613380" y="2963169"/>
            <a:ext cx="3233953" cy="3609364"/>
          </a:xfrm>
          <a:prstGeom prst="roundRect">
            <a:avLst>
              <a:gd name="adj" fmla="val 65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FA02E7-1B52-4D8A-91D8-0252B2387406}"/>
              </a:ext>
            </a:extLst>
          </p:cNvPr>
          <p:cNvSpPr txBox="1"/>
          <p:nvPr/>
        </p:nvSpPr>
        <p:spPr>
          <a:xfrm>
            <a:off x="519410" y="3412350"/>
            <a:ext cx="32224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highlight>
                  <a:srgbClr val="F8AAC4"/>
                </a:highlight>
              </a:rPr>
              <a:t>Antecedentes anteproyecto</a:t>
            </a:r>
            <a:endParaRPr lang="es-CL" sz="1400" dirty="0">
              <a:solidFill>
                <a:schemeClr val="tx1"/>
              </a:solidFill>
              <a:highlight>
                <a:srgbClr val="F8AAC4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  <a:highlight>
                  <a:srgbClr val="F8AAC4"/>
                </a:highlight>
              </a:rPr>
              <a:t>Certificado de dominio vigente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  <a:highlight>
                  <a:srgbClr val="F8AAC4"/>
                </a:highlight>
              </a:rPr>
              <a:t>Planimetría existente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highlight>
                  <a:srgbClr val="F8AAC4"/>
                </a:highlight>
              </a:rPr>
              <a:t>Boletas de consumo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  <a:highlight>
                  <a:srgbClr val="F8AAC4"/>
                </a:highlight>
              </a:rPr>
              <a:t>Diagnóstico </a:t>
            </a:r>
            <a:r>
              <a:rPr lang="es-CL" sz="1400" dirty="0">
                <a:highlight>
                  <a:srgbClr val="F8AAC4"/>
                </a:highlight>
              </a:rPr>
              <a:t>Energético</a:t>
            </a:r>
            <a:endParaRPr lang="es-CL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Definición y contexto Infraestructura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Visita técnica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Reunión encargados de mantenimiento infraestructura municipal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Criterios de diseño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err="1">
                <a:solidFill>
                  <a:schemeClr val="tx1"/>
                </a:solidFill>
              </a:rPr>
              <a:t>Itemizado</a:t>
            </a:r>
            <a:r>
              <a:rPr lang="es-CL" sz="1400" dirty="0">
                <a:solidFill>
                  <a:schemeClr val="tx1"/>
                </a:solidFill>
              </a:rPr>
              <a:t> de propuesta.</a:t>
            </a:r>
          </a:p>
          <a:p>
            <a:endParaRPr lang="es-CL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3CCAB4-3F80-455E-A0DD-52F4C5D7E506}"/>
              </a:ext>
            </a:extLst>
          </p:cNvPr>
          <p:cNvSpPr txBox="1"/>
          <p:nvPr/>
        </p:nvSpPr>
        <p:spPr>
          <a:xfrm>
            <a:off x="574648" y="2973726"/>
            <a:ext cx="32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Informe 1</a:t>
            </a:r>
            <a:endParaRPr lang="es-CL" sz="24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1719A87-F31E-457F-BA10-3E08131A1199}"/>
              </a:ext>
            </a:extLst>
          </p:cNvPr>
          <p:cNvSpPr txBox="1"/>
          <p:nvPr/>
        </p:nvSpPr>
        <p:spPr>
          <a:xfrm>
            <a:off x="4056081" y="2966740"/>
            <a:ext cx="32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Taller de Validación</a:t>
            </a:r>
            <a:endParaRPr lang="es-CL" sz="24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ACFBA7B-E8C6-415A-87E1-62031A04CFDE}"/>
              </a:ext>
            </a:extLst>
          </p:cNvPr>
          <p:cNvSpPr txBox="1"/>
          <p:nvPr/>
        </p:nvSpPr>
        <p:spPr>
          <a:xfrm>
            <a:off x="7601843" y="2963169"/>
            <a:ext cx="32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Reporte Final</a:t>
            </a:r>
            <a:endParaRPr lang="es-CL" sz="2400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5D88C34-A983-4248-9C46-19D744ED6BAA}"/>
              </a:ext>
            </a:extLst>
          </p:cNvPr>
          <p:cNvSpPr txBox="1"/>
          <p:nvPr/>
        </p:nvSpPr>
        <p:spPr>
          <a:xfrm>
            <a:off x="4155020" y="3569861"/>
            <a:ext cx="31671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Metodología validada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Imágenes objetivo intervención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Estimación de impactos: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i="1" dirty="0"/>
              <a:t>Ahorro energético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i="1" dirty="0"/>
              <a:t>Ahorro económico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i="1" dirty="0"/>
              <a:t>TonCO2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i="1" dirty="0"/>
              <a:t>Beneficiarios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Planimetría de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/>
                </a:solidFill>
              </a:rPr>
              <a:t>Presupuesto preliminar</a:t>
            </a:r>
          </a:p>
          <a:p>
            <a:endParaRPr lang="es-CL" sz="16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22FF92F-4BB2-4A21-9A3E-9DF060E80738}"/>
              </a:ext>
            </a:extLst>
          </p:cNvPr>
          <p:cNvSpPr txBox="1"/>
          <p:nvPr/>
        </p:nvSpPr>
        <p:spPr>
          <a:xfrm>
            <a:off x="7742887" y="3494158"/>
            <a:ext cx="3081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Consolidación factibilidad técnica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Memorias de cálculo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Planimetría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err="1"/>
              <a:t>Itemizado</a:t>
            </a:r>
            <a:r>
              <a:rPr lang="es-CL" sz="1600" dirty="0"/>
              <a:t> técnico (EETT, </a:t>
            </a:r>
            <a:r>
              <a:rPr lang="es-CL" sz="1600" dirty="0" err="1"/>
              <a:t>OyM</a:t>
            </a:r>
            <a:r>
              <a:rPr lang="es-CL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Carta Gantt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Presupuesto e indicadores económicos.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Actualización de impactos.</a:t>
            </a:r>
          </a:p>
        </p:txBody>
      </p:sp>
    </p:spTree>
    <p:extLst>
      <p:ext uri="{BB962C8B-B14F-4D97-AF65-F5344CB8AC3E}">
        <p14:creationId xmlns:p14="http://schemas.microsoft.com/office/powerpoint/2010/main" val="13180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3FB55E77-6B39-4FFE-83B0-28E82D77BBFB}"/>
              </a:ext>
            </a:extLst>
          </p:cNvPr>
          <p:cNvSpPr/>
          <p:nvPr/>
        </p:nvSpPr>
        <p:spPr>
          <a:xfrm>
            <a:off x="9459429" y="5310569"/>
            <a:ext cx="798310" cy="55128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Pago Servicio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C9CECE7-973D-403C-8AA0-E2AB2B4EAC65}"/>
              </a:ext>
            </a:extLst>
          </p:cNvPr>
          <p:cNvSpPr/>
          <p:nvPr/>
        </p:nvSpPr>
        <p:spPr>
          <a:xfrm>
            <a:off x="327171" y="394283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CRONOGRAMA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8" name="Google Shape;632;p135">
            <a:extLst>
              <a:ext uri="{FF2B5EF4-FFF2-40B4-BE49-F238E27FC236}">
                <a16:creationId xmlns:a16="http://schemas.microsoft.com/office/drawing/2014/main" id="{A04A4766-268C-40B8-9191-CE6DCF590069}"/>
              </a:ext>
            </a:extLst>
          </p:cNvPr>
          <p:cNvSpPr/>
          <p:nvPr/>
        </p:nvSpPr>
        <p:spPr>
          <a:xfrm>
            <a:off x="9459431" y="1622149"/>
            <a:ext cx="2251142" cy="6452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33;p135">
            <a:extLst>
              <a:ext uri="{FF2B5EF4-FFF2-40B4-BE49-F238E27FC236}">
                <a16:creationId xmlns:a16="http://schemas.microsoft.com/office/drawing/2014/main" id="{72576C27-7DAD-4F78-A412-7784C5514467}"/>
              </a:ext>
            </a:extLst>
          </p:cNvPr>
          <p:cNvSpPr/>
          <p:nvPr/>
        </p:nvSpPr>
        <p:spPr>
          <a:xfrm>
            <a:off x="6817875" y="1622149"/>
            <a:ext cx="2251142" cy="6452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634;p135">
            <a:extLst>
              <a:ext uri="{FF2B5EF4-FFF2-40B4-BE49-F238E27FC236}">
                <a16:creationId xmlns:a16="http://schemas.microsoft.com/office/drawing/2014/main" id="{55D67385-B626-4803-9103-EDDAC651DB7D}"/>
              </a:ext>
            </a:extLst>
          </p:cNvPr>
          <p:cNvSpPr/>
          <p:nvPr/>
        </p:nvSpPr>
        <p:spPr>
          <a:xfrm>
            <a:off x="4173015" y="1622150"/>
            <a:ext cx="2251142" cy="6452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635;p135">
            <a:extLst>
              <a:ext uri="{FF2B5EF4-FFF2-40B4-BE49-F238E27FC236}">
                <a16:creationId xmlns:a16="http://schemas.microsoft.com/office/drawing/2014/main" id="{54C7D2F2-00F5-4328-BB35-850A6A67A4E7}"/>
              </a:ext>
            </a:extLst>
          </p:cNvPr>
          <p:cNvSpPr/>
          <p:nvPr/>
        </p:nvSpPr>
        <p:spPr>
          <a:xfrm>
            <a:off x="1529429" y="1622150"/>
            <a:ext cx="2251142" cy="645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632;p135">
            <a:extLst>
              <a:ext uri="{FF2B5EF4-FFF2-40B4-BE49-F238E27FC236}">
                <a16:creationId xmlns:a16="http://schemas.microsoft.com/office/drawing/2014/main" id="{644D92B9-52D6-4BA5-908E-FA91F1B79EBE}"/>
              </a:ext>
            </a:extLst>
          </p:cNvPr>
          <p:cNvSpPr/>
          <p:nvPr/>
        </p:nvSpPr>
        <p:spPr>
          <a:xfrm>
            <a:off x="9459427" y="2380554"/>
            <a:ext cx="2251142" cy="645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633;p135">
            <a:extLst>
              <a:ext uri="{FF2B5EF4-FFF2-40B4-BE49-F238E27FC236}">
                <a16:creationId xmlns:a16="http://schemas.microsoft.com/office/drawing/2014/main" id="{29692536-2D7F-4A88-8316-3008A7E19022}"/>
              </a:ext>
            </a:extLst>
          </p:cNvPr>
          <p:cNvSpPr/>
          <p:nvPr/>
        </p:nvSpPr>
        <p:spPr>
          <a:xfrm>
            <a:off x="6817871" y="2380554"/>
            <a:ext cx="2251142" cy="645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634;p135">
            <a:extLst>
              <a:ext uri="{FF2B5EF4-FFF2-40B4-BE49-F238E27FC236}">
                <a16:creationId xmlns:a16="http://schemas.microsoft.com/office/drawing/2014/main" id="{ABD7EF83-25C9-4E67-B2BD-C5A19FD1B95F}"/>
              </a:ext>
            </a:extLst>
          </p:cNvPr>
          <p:cNvSpPr/>
          <p:nvPr/>
        </p:nvSpPr>
        <p:spPr>
          <a:xfrm>
            <a:off x="4173011" y="2380555"/>
            <a:ext cx="2251142" cy="645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632;p135">
            <a:extLst>
              <a:ext uri="{FF2B5EF4-FFF2-40B4-BE49-F238E27FC236}">
                <a16:creationId xmlns:a16="http://schemas.microsoft.com/office/drawing/2014/main" id="{4F9014F0-FF77-41E3-ABDA-8A7BA6D6CFDB}"/>
              </a:ext>
            </a:extLst>
          </p:cNvPr>
          <p:cNvSpPr/>
          <p:nvPr/>
        </p:nvSpPr>
        <p:spPr>
          <a:xfrm>
            <a:off x="9465507" y="3117697"/>
            <a:ext cx="2251142" cy="6452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633;p135">
            <a:extLst>
              <a:ext uri="{FF2B5EF4-FFF2-40B4-BE49-F238E27FC236}">
                <a16:creationId xmlns:a16="http://schemas.microsoft.com/office/drawing/2014/main" id="{E842967B-F7EE-44D9-9230-73FD7598FFAD}"/>
              </a:ext>
            </a:extLst>
          </p:cNvPr>
          <p:cNvSpPr/>
          <p:nvPr/>
        </p:nvSpPr>
        <p:spPr>
          <a:xfrm>
            <a:off x="6823951" y="3117697"/>
            <a:ext cx="2251142" cy="6452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634;p135">
            <a:extLst>
              <a:ext uri="{FF2B5EF4-FFF2-40B4-BE49-F238E27FC236}">
                <a16:creationId xmlns:a16="http://schemas.microsoft.com/office/drawing/2014/main" id="{784320CD-0B37-432C-B8D0-C6E7C2A9A947}"/>
              </a:ext>
            </a:extLst>
          </p:cNvPr>
          <p:cNvSpPr/>
          <p:nvPr/>
        </p:nvSpPr>
        <p:spPr>
          <a:xfrm>
            <a:off x="4179091" y="3117698"/>
            <a:ext cx="2251142" cy="6452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635;p135">
            <a:extLst>
              <a:ext uri="{FF2B5EF4-FFF2-40B4-BE49-F238E27FC236}">
                <a16:creationId xmlns:a16="http://schemas.microsoft.com/office/drawing/2014/main" id="{36D72979-8696-462F-B75A-B023785B6647}"/>
              </a:ext>
            </a:extLst>
          </p:cNvPr>
          <p:cNvSpPr/>
          <p:nvPr/>
        </p:nvSpPr>
        <p:spPr>
          <a:xfrm>
            <a:off x="1535505" y="3117698"/>
            <a:ext cx="2251142" cy="6452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632;p135">
            <a:extLst>
              <a:ext uri="{FF2B5EF4-FFF2-40B4-BE49-F238E27FC236}">
                <a16:creationId xmlns:a16="http://schemas.microsoft.com/office/drawing/2014/main" id="{C9C1DD70-44B1-4100-A362-3993A4A0D360}"/>
              </a:ext>
            </a:extLst>
          </p:cNvPr>
          <p:cNvSpPr/>
          <p:nvPr/>
        </p:nvSpPr>
        <p:spPr>
          <a:xfrm>
            <a:off x="9459431" y="3862333"/>
            <a:ext cx="2251142" cy="645255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633;p135">
            <a:extLst>
              <a:ext uri="{FF2B5EF4-FFF2-40B4-BE49-F238E27FC236}">
                <a16:creationId xmlns:a16="http://schemas.microsoft.com/office/drawing/2014/main" id="{6BF461F5-1834-4D07-94A5-5061907D8ED3}"/>
              </a:ext>
            </a:extLst>
          </p:cNvPr>
          <p:cNvSpPr/>
          <p:nvPr/>
        </p:nvSpPr>
        <p:spPr>
          <a:xfrm>
            <a:off x="6817875" y="3862333"/>
            <a:ext cx="2251142" cy="645255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634;p135">
            <a:extLst>
              <a:ext uri="{FF2B5EF4-FFF2-40B4-BE49-F238E27FC236}">
                <a16:creationId xmlns:a16="http://schemas.microsoft.com/office/drawing/2014/main" id="{7ACACA94-D7AE-4980-B36C-387193C56B8C}"/>
              </a:ext>
            </a:extLst>
          </p:cNvPr>
          <p:cNvSpPr/>
          <p:nvPr/>
        </p:nvSpPr>
        <p:spPr>
          <a:xfrm>
            <a:off x="4173015" y="3862334"/>
            <a:ext cx="2251142" cy="645255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35;p135">
            <a:extLst>
              <a:ext uri="{FF2B5EF4-FFF2-40B4-BE49-F238E27FC236}">
                <a16:creationId xmlns:a16="http://schemas.microsoft.com/office/drawing/2014/main" id="{FF414938-66F2-4923-AB44-53062C11DB51}"/>
              </a:ext>
            </a:extLst>
          </p:cNvPr>
          <p:cNvSpPr/>
          <p:nvPr/>
        </p:nvSpPr>
        <p:spPr>
          <a:xfrm>
            <a:off x="1529429" y="3862334"/>
            <a:ext cx="2251142" cy="645255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9EAC86-8570-4B73-86AE-B5A112DC6F7F}"/>
              </a:ext>
            </a:extLst>
          </p:cNvPr>
          <p:cNvSpPr txBox="1"/>
          <p:nvPr/>
        </p:nvSpPr>
        <p:spPr>
          <a:xfrm>
            <a:off x="375409" y="1792476"/>
            <a:ext cx="1174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Semana 1</a:t>
            </a:r>
            <a:endParaRPr lang="es-CL" b="1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1E4F6B73-2247-4309-AACB-809A1F1319D1}"/>
              </a:ext>
            </a:extLst>
          </p:cNvPr>
          <p:cNvSpPr txBox="1"/>
          <p:nvPr/>
        </p:nvSpPr>
        <p:spPr>
          <a:xfrm>
            <a:off x="378534" y="2464420"/>
            <a:ext cx="1174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Semana 2</a:t>
            </a:r>
            <a:endParaRPr lang="es-CL" b="1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D39124C2-2B69-4C7F-8910-C7D2FA6C58CB}"/>
              </a:ext>
            </a:extLst>
          </p:cNvPr>
          <p:cNvSpPr txBox="1"/>
          <p:nvPr/>
        </p:nvSpPr>
        <p:spPr>
          <a:xfrm>
            <a:off x="375409" y="3240708"/>
            <a:ext cx="11385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Semana 3</a:t>
            </a:r>
            <a:endParaRPr lang="es-CL" b="1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B7A1EA90-849A-49C3-A2A3-FE625F43E51C}"/>
              </a:ext>
            </a:extLst>
          </p:cNvPr>
          <p:cNvSpPr txBox="1"/>
          <p:nvPr/>
        </p:nvSpPr>
        <p:spPr>
          <a:xfrm>
            <a:off x="375409" y="3994335"/>
            <a:ext cx="1129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Semana 4</a:t>
            </a:r>
            <a:endParaRPr lang="es-CL" b="1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8D12207-8293-42F4-BEEE-F1C92CAAE5DA}"/>
              </a:ext>
            </a:extLst>
          </p:cNvPr>
          <p:cNvSpPr txBox="1"/>
          <p:nvPr/>
        </p:nvSpPr>
        <p:spPr>
          <a:xfrm>
            <a:off x="1529429" y="1262713"/>
            <a:ext cx="225114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Diciembre</a:t>
            </a:r>
            <a:endParaRPr lang="es-CL" b="1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49378F7-B076-4770-90CB-F7DA26E12A25}"/>
              </a:ext>
            </a:extLst>
          </p:cNvPr>
          <p:cNvSpPr txBox="1"/>
          <p:nvPr/>
        </p:nvSpPr>
        <p:spPr>
          <a:xfrm>
            <a:off x="4173015" y="1262713"/>
            <a:ext cx="225114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Enero</a:t>
            </a:r>
            <a:endParaRPr lang="es-CL" b="1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E30C20D-6545-48C5-88AA-A70CD092B0E1}"/>
              </a:ext>
            </a:extLst>
          </p:cNvPr>
          <p:cNvSpPr txBox="1"/>
          <p:nvPr/>
        </p:nvSpPr>
        <p:spPr>
          <a:xfrm>
            <a:off x="6780859" y="1252689"/>
            <a:ext cx="225114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Febrero</a:t>
            </a:r>
            <a:endParaRPr lang="es-CL" b="1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FB119F7-5389-4EB2-AF23-A0FE2DAD7D6C}"/>
              </a:ext>
            </a:extLst>
          </p:cNvPr>
          <p:cNvSpPr txBox="1"/>
          <p:nvPr/>
        </p:nvSpPr>
        <p:spPr>
          <a:xfrm>
            <a:off x="9459427" y="1262712"/>
            <a:ext cx="225114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Marzo</a:t>
            </a:r>
            <a:endParaRPr lang="es-CL" b="1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A85F8E8-D72C-44F3-A9A9-A8AEDA4C64D6}"/>
              </a:ext>
            </a:extLst>
          </p:cNvPr>
          <p:cNvSpPr txBox="1"/>
          <p:nvPr/>
        </p:nvSpPr>
        <p:spPr>
          <a:xfrm>
            <a:off x="1529429" y="4017459"/>
            <a:ext cx="22511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Entrega Informe 1</a:t>
            </a:r>
            <a:endParaRPr lang="es-CL" b="1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BEB0AAC-FF7B-496F-A9BB-6E3FEF3E03BD}"/>
              </a:ext>
            </a:extLst>
          </p:cNvPr>
          <p:cNvSpPr txBox="1"/>
          <p:nvPr/>
        </p:nvSpPr>
        <p:spPr>
          <a:xfrm>
            <a:off x="4225001" y="3850292"/>
            <a:ext cx="21344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Presentación Metodología</a:t>
            </a:r>
            <a:endParaRPr lang="es-CL" b="1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8CD9351F-F463-4F65-97B4-F315EF41082F}"/>
              </a:ext>
            </a:extLst>
          </p:cNvPr>
          <p:cNvSpPr txBox="1"/>
          <p:nvPr/>
        </p:nvSpPr>
        <p:spPr>
          <a:xfrm>
            <a:off x="6817873" y="4000294"/>
            <a:ext cx="22511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Entrega Informe Final</a:t>
            </a:r>
            <a:endParaRPr lang="es-CL" b="1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0777AD2-62C6-4D6E-A8B0-66D1DA454877}"/>
              </a:ext>
            </a:extLst>
          </p:cNvPr>
          <p:cNvSpPr txBox="1"/>
          <p:nvPr/>
        </p:nvSpPr>
        <p:spPr>
          <a:xfrm>
            <a:off x="1687519" y="1640370"/>
            <a:ext cx="20454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Reunión </a:t>
            </a:r>
            <a:br>
              <a:rPr lang="es-ES" b="1" dirty="0"/>
            </a:br>
            <a:r>
              <a:rPr lang="es-ES" b="1" dirty="0"/>
              <a:t>de Inicio</a:t>
            </a:r>
            <a:endParaRPr lang="es-CL" b="1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57B6B535-29E0-4877-A7B2-A9621EFA74D1}"/>
              </a:ext>
            </a:extLst>
          </p:cNvPr>
          <p:cNvSpPr txBox="1"/>
          <p:nvPr/>
        </p:nvSpPr>
        <p:spPr>
          <a:xfrm>
            <a:off x="4263706" y="2376548"/>
            <a:ext cx="21008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Reunión </a:t>
            </a:r>
            <a:br>
              <a:rPr lang="es-ES" b="1" dirty="0"/>
            </a:br>
            <a:r>
              <a:rPr lang="es-ES" b="1" dirty="0"/>
              <a:t>Seguimiento 2</a:t>
            </a:r>
            <a:endParaRPr lang="es-CL" b="1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11AF5D8B-E6A5-46F2-8603-AE3FF55C35C5}"/>
              </a:ext>
            </a:extLst>
          </p:cNvPr>
          <p:cNvSpPr txBox="1"/>
          <p:nvPr/>
        </p:nvSpPr>
        <p:spPr>
          <a:xfrm>
            <a:off x="6902182" y="2375736"/>
            <a:ext cx="21008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Reunión </a:t>
            </a:r>
            <a:br>
              <a:rPr lang="es-ES" b="1" dirty="0"/>
            </a:br>
            <a:r>
              <a:rPr lang="es-ES" b="1" dirty="0"/>
              <a:t>Seguimiento 3</a:t>
            </a:r>
            <a:endParaRPr lang="es-CL" b="1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23D231DA-BDEA-413D-8E50-8586776584DF}"/>
              </a:ext>
            </a:extLst>
          </p:cNvPr>
          <p:cNvSpPr txBox="1"/>
          <p:nvPr/>
        </p:nvSpPr>
        <p:spPr>
          <a:xfrm>
            <a:off x="9621557" y="2385722"/>
            <a:ext cx="20370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Revisión de correcciones</a:t>
            </a:r>
            <a:endParaRPr lang="es-CL" b="1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6ED10DA1-AE78-47A4-BEDA-69D421AAAB42}"/>
              </a:ext>
            </a:extLst>
          </p:cNvPr>
          <p:cNvSpPr txBox="1"/>
          <p:nvPr/>
        </p:nvSpPr>
        <p:spPr>
          <a:xfrm>
            <a:off x="9524089" y="3855713"/>
            <a:ext cx="21344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Informe Final Aprobado</a:t>
            </a:r>
            <a:endParaRPr lang="es-CL" b="1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FA13A931-B9F7-42B2-989F-E48A683136EC}"/>
              </a:ext>
            </a:extLst>
          </p:cNvPr>
          <p:cNvSpPr txBox="1"/>
          <p:nvPr/>
        </p:nvSpPr>
        <p:spPr>
          <a:xfrm>
            <a:off x="1535504" y="3258868"/>
            <a:ext cx="22511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Visita técnica</a:t>
            </a:r>
            <a:endParaRPr lang="es-CL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E26E2DC2-4268-4D39-8E6C-B61FAA43FEF9}"/>
              </a:ext>
            </a:extLst>
          </p:cNvPr>
          <p:cNvSpPr txBox="1"/>
          <p:nvPr/>
        </p:nvSpPr>
        <p:spPr>
          <a:xfrm>
            <a:off x="6826801" y="1590028"/>
            <a:ext cx="22511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Taller de validación:</a:t>
            </a:r>
            <a:br>
              <a:rPr lang="es-ES" sz="1400" dirty="0"/>
            </a:br>
            <a:r>
              <a:rPr lang="es-ES" sz="1400" dirty="0"/>
              <a:t>Definir productos específicos</a:t>
            </a:r>
            <a:endParaRPr lang="es-CL" sz="1400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75C2CDC0-FD1F-45BE-809F-BC50537F2B6D}"/>
              </a:ext>
            </a:extLst>
          </p:cNvPr>
          <p:cNvSpPr txBox="1"/>
          <p:nvPr/>
        </p:nvSpPr>
        <p:spPr>
          <a:xfrm>
            <a:off x="9459425" y="1664061"/>
            <a:ext cx="22511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Correcciones </a:t>
            </a:r>
            <a:br>
              <a:rPr lang="es-ES" dirty="0"/>
            </a:br>
            <a:r>
              <a:rPr lang="es-ES" dirty="0"/>
              <a:t>Informe 3</a:t>
            </a:r>
            <a:endParaRPr lang="es-CL" dirty="0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7F5A8368-10D8-4B9B-836A-C790CCA63258}"/>
              </a:ext>
            </a:extLst>
          </p:cNvPr>
          <p:cNvSpPr txBox="1"/>
          <p:nvPr/>
        </p:nvSpPr>
        <p:spPr>
          <a:xfrm>
            <a:off x="9467537" y="3140696"/>
            <a:ext cx="22511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Correcciones </a:t>
            </a:r>
            <a:br>
              <a:rPr lang="es-ES" dirty="0"/>
            </a:br>
            <a:r>
              <a:rPr lang="es-ES" dirty="0"/>
              <a:t>Informe 3</a:t>
            </a:r>
            <a:endParaRPr lang="es-CL" dirty="0"/>
          </a:p>
        </p:txBody>
      </p:sp>
      <p:sp>
        <p:nvSpPr>
          <p:cNvPr id="44" name="Google Shape;634;p135">
            <a:extLst>
              <a:ext uri="{FF2B5EF4-FFF2-40B4-BE49-F238E27FC236}">
                <a16:creationId xmlns:a16="http://schemas.microsoft.com/office/drawing/2014/main" id="{518CD738-E3D4-45B5-A02B-A1A03B77DE86}"/>
              </a:ext>
            </a:extLst>
          </p:cNvPr>
          <p:cNvSpPr/>
          <p:nvPr/>
        </p:nvSpPr>
        <p:spPr>
          <a:xfrm>
            <a:off x="1529428" y="2366846"/>
            <a:ext cx="2251142" cy="6452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B4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DC2A8BE0-0122-4DF9-9320-1F795EBEB083}"/>
              </a:ext>
            </a:extLst>
          </p:cNvPr>
          <p:cNvSpPr/>
          <p:nvPr/>
        </p:nvSpPr>
        <p:spPr>
          <a:xfrm>
            <a:off x="1905431" y="5341885"/>
            <a:ext cx="1757129" cy="55128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Compilación de información base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708D6832-32E7-4558-9CB6-275FA7A660E7}"/>
              </a:ext>
            </a:extLst>
          </p:cNvPr>
          <p:cNvSpPr/>
          <p:nvPr/>
        </p:nvSpPr>
        <p:spPr>
          <a:xfrm>
            <a:off x="3786892" y="5327447"/>
            <a:ext cx="1757129" cy="55128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Diseño preliminar y metodología de taller de validación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094D6585-1F11-46D9-BF4F-4157C0576157}"/>
              </a:ext>
            </a:extLst>
          </p:cNvPr>
          <p:cNvSpPr/>
          <p:nvPr/>
        </p:nvSpPr>
        <p:spPr>
          <a:xfrm>
            <a:off x="5682430" y="5328343"/>
            <a:ext cx="1757129" cy="55128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Desarrollo Ingeniería de detalle y documentación técnica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732FCE26-32C9-4808-A447-FC8B0BCCEAB3}"/>
              </a:ext>
            </a:extLst>
          </p:cNvPr>
          <p:cNvSpPr/>
          <p:nvPr/>
        </p:nvSpPr>
        <p:spPr>
          <a:xfrm>
            <a:off x="7585344" y="5310569"/>
            <a:ext cx="1757129" cy="55128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Correcciones y cierre de proceso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329273A5-78E1-46D9-AD4D-1328F0F4A1F0}"/>
              </a:ext>
            </a:extLst>
          </p:cNvPr>
          <p:cNvSpPr/>
          <p:nvPr/>
        </p:nvSpPr>
        <p:spPr>
          <a:xfrm>
            <a:off x="1891352" y="4977213"/>
            <a:ext cx="1757129" cy="2690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Informe 1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DCA6E51F-D75E-458A-8907-46E7E4D7CE88}"/>
              </a:ext>
            </a:extLst>
          </p:cNvPr>
          <p:cNvSpPr/>
          <p:nvPr/>
        </p:nvSpPr>
        <p:spPr>
          <a:xfrm>
            <a:off x="3786891" y="4967656"/>
            <a:ext cx="1757129" cy="2690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Diseño y Prefactibilidad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815E0882-C46F-4D46-A33A-1145B20BB8F8}"/>
              </a:ext>
            </a:extLst>
          </p:cNvPr>
          <p:cNvSpPr/>
          <p:nvPr/>
        </p:nvSpPr>
        <p:spPr>
          <a:xfrm>
            <a:off x="5696507" y="4963671"/>
            <a:ext cx="3645966" cy="2690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Informe Final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C971D6-EA0D-4BD3-BD90-90F4A39E78B0}"/>
              </a:ext>
            </a:extLst>
          </p:cNvPr>
          <p:cNvSpPr txBox="1"/>
          <p:nvPr/>
        </p:nvSpPr>
        <p:spPr>
          <a:xfrm>
            <a:off x="2306974" y="5938823"/>
            <a:ext cx="109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30 días</a:t>
            </a:r>
            <a:endParaRPr lang="es-CL" b="1" dirty="0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BE16149D-B00D-4209-86B7-7A652F98BAEB}"/>
              </a:ext>
            </a:extLst>
          </p:cNvPr>
          <p:cNvSpPr txBox="1"/>
          <p:nvPr/>
        </p:nvSpPr>
        <p:spPr>
          <a:xfrm>
            <a:off x="4115976" y="5938823"/>
            <a:ext cx="109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30 días</a:t>
            </a:r>
            <a:endParaRPr lang="es-CL" b="1" dirty="0"/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080BB97E-C396-49D5-81F6-E42EACE90B5E}"/>
              </a:ext>
            </a:extLst>
          </p:cNvPr>
          <p:cNvSpPr txBox="1"/>
          <p:nvPr/>
        </p:nvSpPr>
        <p:spPr>
          <a:xfrm>
            <a:off x="6018891" y="5935035"/>
            <a:ext cx="109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30 días</a:t>
            </a:r>
            <a:endParaRPr lang="es-CL" b="1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D4C4DC9C-EDD1-4532-9D0D-6EE07E1D8055}"/>
              </a:ext>
            </a:extLst>
          </p:cNvPr>
          <p:cNvSpPr txBox="1"/>
          <p:nvPr/>
        </p:nvSpPr>
        <p:spPr>
          <a:xfrm>
            <a:off x="7896669" y="5935035"/>
            <a:ext cx="109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20 días</a:t>
            </a:r>
            <a:endParaRPr lang="es-CL" b="1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DDCF461-3323-4A58-81CB-FC55ADE15FE1}"/>
              </a:ext>
            </a:extLst>
          </p:cNvPr>
          <p:cNvCxnSpPr>
            <a:cxnSpLocks/>
          </p:cNvCxnSpPr>
          <p:nvPr/>
        </p:nvCxnSpPr>
        <p:spPr>
          <a:xfrm>
            <a:off x="1905431" y="6304367"/>
            <a:ext cx="7437042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FF7D311F-528C-4A08-AC78-6F86FFB77B49}"/>
              </a:ext>
            </a:extLst>
          </p:cNvPr>
          <p:cNvSpPr/>
          <p:nvPr/>
        </p:nvSpPr>
        <p:spPr>
          <a:xfrm>
            <a:off x="7376000" y="5463883"/>
            <a:ext cx="272904" cy="2687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28752B-9E98-4322-8404-EE1818B2FAC2}"/>
              </a:ext>
            </a:extLst>
          </p:cNvPr>
          <p:cNvSpPr txBox="1"/>
          <p:nvPr/>
        </p:nvSpPr>
        <p:spPr>
          <a:xfrm>
            <a:off x="7367611" y="5392562"/>
            <a:ext cx="66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+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09446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B78C4A-2317-452A-9E3B-F982C13CB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70666"/>
          </a:xfrm>
          <a:prstGeom prst="rect">
            <a:avLst/>
          </a:prstGeom>
        </p:spPr>
      </p:pic>
      <p:sp>
        <p:nvSpPr>
          <p:cNvPr id="203" name="Google Shape;203;g2d369d66a16_0_0"/>
          <p:cNvSpPr/>
          <p:nvPr/>
        </p:nvSpPr>
        <p:spPr>
          <a:xfrm>
            <a:off x="858026" y="1770832"/>
            <a:ext cx="3257550" cy="428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0" i="0" u="none" strike="noStrike" cap="none" dirty="0">
                <a:solidFill>
                  <a:srgbClr val="FFC436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Taller de Difusión</a:t>
            </a:r>
            <a:endParaRPr sz="1800" b="0" i="0" u="none" strike="noStrike" cap="none" dirty="0">
              <a:solidFill>
                <a:srgbClr val="FFC436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3045AB-8C4C-4931-8A7B-F8E773DCD495}"/>
              </a:ext>
            </a:extLst>
          </p:cNvPr>
          <p:cNvSpPr txBox="1"/>
          <p:nvPr/>
        </p:nvSpPr>
        <p:spPr>
          <a:xfrm>
            <a:off x="3048340" y="3275112"/>
            <a:ext cx="6096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777B9C-4941-41E5-92C5-E9F85E4BC125}"/>
              </a:ext>
            </a:extLst>
          </p:cNvPr>
          <p:cNvSpPr/>
          <p:nvPr/>
        </p:nvSpPr>
        <p:spPr>
          <a:xfrm>
            <a:off x="0" y="5407911"/>
            <a:ext cx="12192000" cy="1450089"/>
          </a:xfrm>
          <a:prstGeom prst="rect">
            <a:avLst/>
          </a:prstGeom>
          <a:solidFill>
            <a:srgbClr val="EB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134DC34-84EF-4A97-972B-2C7AB2A2B0EC}"/>
              </a:ext>
            </a:extLst>
          </p:cNvPr>
          <p:cNvSpPr/>
          <p:nvPr/>
        </p:nvSpPr>
        <p:spPr>
          <a:xfrm>
            <a:off x="0" y="5116847"/>
            <a:ext cx="2101551" cy="1450089"/>
          </a:xfrm>
          <a:prstGeom prst="rect">
            <a:avLst/>
          </a:prstGeom>
          <a:solidFill>
            <a:srgbClr val="EB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6E3428-EB62-4F4E-A3DF-447D1B28FD5D}"/>
              </a:ext>
            </a:extLst>
          </p:cNvPr>
          <p:cNvSpPr txBox="1"/>
          <p:nvPr/>
        </p:nvSpPr>
        <p:spPr>
          <a:xfrm>
            <a:off x="858025" y="5349044"/>
            <a:ext cx="84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Nicolás Espinoza </a:t>
            </a:r>
            <a:r>
              <a:rPr lang="es-ES" dirty="0" err="1"/>
              <a:t>Petruzzi</a:t>
            </a:r>
            <a:r>
              <a:rPr lang="es-ES" dirty="0"/>
              <a:t> – Jefe de Proyecto Incuba Energía Sostenible</a:t>
            </a:r>
            <a:br>
              <a:rPr lang="es-ES" dirty="0"/>
            </a:br>
            <a:br>
              <a:rPr lang="es-ES" dirty="0"/>
            </a:br>
            <a:r>
              <a:rPr lang="es-ES" dirty="0"/>
              <a:t>CONSULTAS – Asunto “Aceleradora de Energía Municipal: comunaenergetica@agenciase.org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020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3695c9de9_0_142"/>
          <p:cNvSpPr txBox="1">
            <a:spLocks noGrp="1"/>
          </p:cNvSpPr>
          <p:nvPr>
            <p:ph type="subTitle" idx="2"/>
          </p:nvPr>
        </p:nvSpPr>
        <p:spPr>
          <a:xfrm>
            <a:off x="390300" y="101100"/>
            <a:ext cx="9291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-CL" sz="1210">
                <a:solidFill>
                  <a:srgbClr val="000000"/>
                </a:solidFill>
              </a:rPr>
              <a:t>Programa Comuna Energética</a:t>
            </a:r>
            <a:endParaRPr sz="12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210">
              <a:solidFill>
                <a:srgbClr val="000000"/>
              </a:solidFill>
            </a:endParaRPr>
          </a:p>
        </p:txBody>
      </p:sp>
      <p:grpSp>
        <p:nvGrpSpPr>
          <p:cNvPr id="218" name="Google Shape;218;g2d3695c9de9_0_142"/>
          <p:cNvGrpSpPr/>
          <p:nvPr/>
        </p:nvGrpSpPr>
        <p:grpSpPr>
          <a:xfrm>
            <a:off x="3073682" y="748856"/>
            <a:ext cx="6044635" cy="5977085"/>
            <a:chOff x="6628222" y="1610150"/>
            <a:chExt cx="4302578" cy="4254497"/>
          </a:xfrm>
        </p:grpSpPr>
        <p:pic>
          <p:nvPicPr>
            <p:cNvPr id="219" name="Google Shape;219;g2d3695c9de9_0_142"/>
            <p:cNvPicPr preferRelativeResize="0"/>
            <p:nvPr/>
          </p:nvPicPr>
          <p:blipFill rotWithShape="1">
            <a:blip r:embed="rId3">
              <a:alphaModFix/>
            </a:blip>
            <a:srcRect l="10359" r="9073"/>
            <a:stretch/>
          </p:blipFill>
          <p:spPr>
            <a:xfrm>
              <a:off x="6628222" y="1610150"/>
              <a:ext cx="4302578" cy="42544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g2d3695c9de9_0_142"/>
            <p:cNvSpPr txBox="1"/>
            <p:nvPr/>
          </p:nvSpPr>
          <p:spPr>
            <a:xfrm>
              <a:off x="9680136" y="3737399"/>
              <a:ext cx="967793" cy="605926"/>
            </a:xfrm>
            <a:prstGeom prst="rect">
              <a:avLst/>
            </a:prstGeom>
            <a:solidFill>
              <a:srgbClr val="0AA3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INVERSIÓN Y ASESORÍA TÉCNICA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369d66a16_0_203"/>
          <p:cNvSpPr txBox="1">
            <a:spLocks noGrp="1"/>
          </p:cNvSpPr>
          <p:nvPr>
            <p:ph type="subTitle" idx="2"/>
          </p:nvPr>
        </p:nvSpPr>
        <p:spPr>
          <a:xfrm>
            <a:off x="390300" y="101100"/>
            <a:ext cx="9291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L" sz="1200">
                <a:solidFill>
                  <a:srgbClr val="000000"/>
                </a:solidFill>
              </a:rPr>
              <a:t>Experiencias del programa Incuba Energía Sostenible</a:t>
            </a:r>
            <a:endParaRPr sz="1200"/>
          </a:p>
        </p:txBody>
      </p:sp>
      <p:pic>
        <p:nvPicPr>
          <p:cNvPr id="227" name="Google Shape;227;g2d369d66a16_0_203"/>
          <p:cNvPicPr preferRelativeResize="0"/>
          <p:nvPr/>
        </p:nvPicPr>
        <p:blipFill rotWithShape="1">
          <a:blip r:embed="rId3">
            <a:alphaModFix/>
          </a:blip>
          <a:srcRect l="6574" r="6581" b="2305"/>
          <a:stretch/>
        </p:blipFill>
        <p:spPr>
          <a:xfrm>
            <a:off x="1305042" y="1826888"/>
            <a:ext cx="4422485" cy="248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d369d66a16_0_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7475" y="1826892"/>
            <a:ext cx="4422475" cy="24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d369d66a16_0_203"/>
          <p:cNvPicPr preferRelativeResize="0"/>
          <p:nvPr/>
        </p:nvPicPr>
        <p:blipFill rotWithShape="1">
          <a:blip r:embed="rId5">
            <a:alphaModFix/>
          </a:blip>
          <a:srcRect l="49254" b="80499"/>
          <a:stretch/>
        </p:blipFill>
        <p:spPr>
          <a:xfrm>
            <a:off x="6685025" y="4521951"/>
            <a:ext cx="4085675" cy="45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d369d66a16_0_203"/>
          <p:cNvPicPr preferRelativeResize="0"/>
          <p:nvPr/>
        </p:nvPicPr>
        <p:blipFill rotWithShape="1">
          <a:blip r:embed="rId5">
            <a:alphaModFix/>
          </a:blip>
          <a:srcRect r="48633" b="81950"/>
          <a:stretch/>
        </p:blipFill>
        <p:spPr>
          <a:xfrm>
            <a:off x="760625" y="4521950"/>
            <a:ext cx="4135601" cy="4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d369d66a16_0_203"/>
          <p:cNvPicPr preferRelativeResize="0"/>
          <p:nvPr/>
        </p:nvPicPr>
        <p:blipFill rotWithShape="1">
          <a:blip r:embed="rId5">
            <a:alphaModFix/>
          </a:blip>
          <a:srcRect l="8149" r="48634" b="81951"/>
          <a:stretch/>
        </p:blipFill>
        <p:spPr>
          <a:xfrm>
            <a:off x="4279075" y="4521950"/>
            <a:ext cx="3479226" cy="42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d369d66a16_0_203"/>
          <p:cNvSpPr txBox="1"/>
          <p:nvPr/>
        </p:nvSpPr>
        <p:spPr>
          <a:xfrm>
            <a:off x="656767" y="938419"/>
            <a:ext cx="102615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2800" b="1" i="0" u="none" strike="noStrike" cap="none">
                <a:solidFill>
                  <a:srgbClr val="0C366B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Diseño de proyectos integrales de energía sostenible</a:t>
            </a:r>
            <a:endParaRPr sz="2800" b="1" i="0" u="none" strike="noStrike" cap="none">
              <a:solidFill>
                <a:srgbClr val="0C366B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35" name="Google Shape;235;g2d369d66a16_0_203"/>
          <p:cNvSpPr/>
          <p:nvPr/>
        </p:nvSpPr>
        <p:spPr>
          <a:xfrm>
            <a:off x="4662363" y="5094100"/>
            <a:ext cx="2276700" cy="1062300"/>
          </a:xfrm>
          <a:prstGeom prst="chevron">
            <a:avLst>
              <a:gd name="adj" fmla="val 38410"/>
            </a:avLst>
          </a:prstGeom>
          <a:solidFill>
            <a:srgbClr val="7030A0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100" b="1" i="0" u="sng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FINANCIAMIENTO</a:t>
            </a:r>
            <a:endParaRPr sz="1100" b="1" i="0" u="sng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35;g2d369d66a16_0_203">
            <a:extLst>
              <a:ext uri="{FF2B5EF4-FFF2-40B4-BE49-F238E27FC236}">
                <a16:creationId xmlns:a16="http://schemas.microsoft.com/office/drawing/2014/main" id="{B0F0AA47-4A84-4628-9C5B-D823C28510E8}"/>
              </a:ext>
            </a:extLst>
          </p:cNvPr>
          <p:cNvSpPr/>
          <p:nvPr/>
        </p:nvSpPr>
        <p:spPr>
          <a:xfrm>
            <a:off x="2935060" y="5094100"/>
            <a:ext cx="1961165" cy="1062300"/>
          </a:xfrm>
          <a:prstGeom prst="chevron">
            <a:avLst>
              <a:gd name="adj" fmla="val 38410"/>
            </a:avLst>
          </a:prstGeom>
          <a:solidFill>
            <a:srgbClr val="F85EBA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1" u="sng" dirty="0">
                <a:solidFill>
                  <a:schemeClr val="tx1"/>
                </a:solidFill>
              </a:rPr>
              <a:t>DISEÑO</a:t>
            </a:r>
            <a:endParaRPr sz="1100" b="1" i="0" u="sng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" name="Google Shape;235;g2d369d66a16_0_203">
            <a:extLst>
              <a:ext uri="{FF2B5EF4-FFF2-40B4-BE49-F238E27FC236}">
                <a16:creationId xmlns:a16="http://schemas.microsoft.com/office/drawing/2014/main" id="{A1E7C59B-7476-4446-B501-FA7A67C7A6CB}"/>
              </a:ext>
            </a:extLst>
          </p:cNvPr>
          <p:cNvSpPr/>
          <p:nvPr/>
        </p:nvSpPr>
        <p:spPr>
          <a:xfrm>
            <a:off x="1065440" y="5094100"/>
            <a:ext cx="2121728" cy="1062300"/>
          </a:xfrm>
          <a:prstGeom prst="chevron">
            <a:avLst>
              <a:gd name="adj" fmla="val 38410"/>
            </a:avLst>
          </a:prstGeom>
          <a:solidFill>
            <a:srgbClr val="F8AAC4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1" u="sng" dirty="0">
                <a:solidFill>
                  <a:schemeClr val="tx1"/>
                </a:solidFill>
              </a:rPr>
              <a:t>DIAGNÓSTICO</a:t>
            </a:r>
            <a:endParaRPr sz="1100" b="1" i="0" u="sng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" name="Google Shape;235;g2d369d66a16_0_203">
            <a:extLst>
              <a:ext uri="{FF2B5EF4-FFF2-40B4-BE49-F238E27FC236}">
                <a16:creationId xmlns:a16="http://schemas.microsoft.com/office/drawing/2014/main" id="{C6D0D197-641C-4DBA-BFF1-EF6BE7202462}"/>
              </a:ext>
            </a:extLst>
          </p:cNvPr>
          <p:cNvSpPr/>
          <p:nvPr/>
        </p:nvSpPr>
        <p:spPr>
          <a:xfrm>
            <a:off x="6685024" y="5094100"/>
            <a:ext cx="2308759" cy="1062300"/>
          </a:xfrm>
          <a:prstGeom prst="chevron">
            <a:avLst>
              <a:gd name="adj" fmla="val 38410"/>
            </a:avLst>
          </a:prstGeom>
          <a:solidFill>
            <a:schemeClr val="bg2"/>
          </a:solidFill>
          <a:ln w="38100" cap="flat" cmpd="sng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1" u="sng" dirty="0">
                <a:solidFill>
                  <a:schemeClr val="tx1"/>
                </a:solidFill>
              </a:rPr>
              <a:t>IMPLEMENTACIÓN</a:t>
            </a:r>
            <a:endParaRPr sz="1100" b="1" i="0" u="sng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Google Shape;235;g2d369d66a16_0_203">
            <a:extLst>
              <a:ext uri="{FF2B5EF4-FFF2-40B4-BE49-F238E27FC236}">
                <a16:creationId xmlns:a16="http://schemas.microsoft.com/office/drawing/2014/main" id="{FA7E84C2-1B61-4E39-A325-8C3B0F438DC8}"/>
              </a:ext>
            </a:extLst>
          </p:cNvPr>
          <p:cNvSpPr/>
          <p:nvPr/>
        </p:nvSpPr>
        <p:spPr>
          <a:xfrm>
            <a:off x="8727862" y="5094100"/>
            <a:ext cx="2308759" cy="1062300"/>
          </a:xfrm>
          <a:prstGeom prst="chevron">
            <a:avLst>
              <a:gd name="adj" fmla="val 38410"/>
            </a:avLst>
          </a:prstGeom>
          <a:solidFill>
            <a:schemeClr val="bg2"/>
          </a:solidFill>
          <a:ln w="38100" cap="flat" cmpd="sng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1" u="sng" dirty="0">
                <a:solidFill>
                  <a:schemeClr val="tx1"/>
                </a:solidFill>
              </a:rPr>
              <a:t>EVALUACIÓN Y SEGUIMIENTO</a:t>
            </a:r>
            <a:endParaRPr sz="1100" b="1" i="0" u="sng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3"/>
          <p:cNvSpPr/>
          <p:nvPr/>
        </p:nvSpPr>
        <p:spPr>
          <a:xfrm>
            <a:off x="937815" y="1563220"/>
            <a:ext cx="2912310" cy="5187358"/>
          </a:xfrm>
          <a:custGeom>
            <a:avLst/>
            <a:gdLst/>
            <a:ahLst/>
            <a:cxnLst/>
            <a:rect l="l" t="t" r="r" b="b"/>
            <a:pathLst>
              <a:path w="1270964" h="6342434" extrusionOk="0">
                <a:moveTo>
                  <a:pt x="0" y="127096"/>
                </a:moveTo>
                <a:cubicBezTo>
                  <a:pt x="0" y="56903"/>
                  <a:pt x="56903" y="0"/>
                  <a:pt x="127096" y="0"/>
                </a:cubicBezTo>
                <a:lnTo>
                  <a:pt x="1143868" y="0"/>
                </a:lnTo>
                <a:cubicBezTo>
                  <a:pt x="1214061" y="0"/>
                  <a:pt x="1270964" y="56903"/>
                  <a:pt x="1270964" y="127096"/>
                </a:cubicBezTo>
                <a:lnTo>
                  <a:pt x="1270964" y="6215338"/>
                </a:lnTo>
                <a:cubicBezTo>
                  <a:pt x="1270964" y="6285531"/>
                  <a:pt x="1214061" y="6342434"/>
                  <a:pt x="1143868" y="6342434"/>
                </a:cubicBezTo>
                <a:lnTo>
                  <a:pt x="127096" y="6342434"/>
                </a:lnTo>
                <a:cubicBezTo>
                  <a:pt x="56903" y="6342434"/>
                  <a:pt x="0" y="6285531"/>
                  <a:pt x="0" y="6215338"/>
                </a:cubicBezTo>
                <a:lnTo>
                  <a:pt x="0" y="127096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000" tIns="128000" rIns="128000" bIns="4567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ETAPA 1.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CL" sz="1400" b="1" i="0" u="none" strike="noStrike" cap="none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DIAGNÓSTICO ENERGÉTICO</a:t>
            </a:r>
          </a:p>
          <a:p>
            <a:pPr algn="ctr">
              <a:lnSpc>
                <a:spcPct val="90000"/>
              </a:lnSpc>
              <a:buSzPts val="1400"/>
            </a:pPr>
            <a:r>
              <a:rPr lang="es-ES" dirty="0">
                <a:solidFill>
                  <a:schemeClr val="dk1"/>
                </a:solidFill>
                <a:latin typeface="Roboto Slab Light"/>
                <a:ea typeface="Roboto Slab Light"/>
                <a:sym typeface="Roboto Slab Light"/>
              </a:rPr>
              <a:t>Diagnóstico de infraestructura , proceso participativo y visita técnica para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Roboto Slab Black" pitchFamily="2" charset="0"/>
                <a:ea typeface="Roboto Slab Black" pitchFamily="2" charset="0"/>
                <a:sym typeface="Roboto Slab Light"/>
              </a:rPr>
              <a:t>definición de proyectos.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Roboto Slab Black" pitchFamily="2" charset="0"/>
              <a:ea typeface="Roboto Slab Black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8" name="Google Shape;548;p133"/>
          <p:cNvSpPr/>
          <p:nvPr/>
        </p:nvSpPr>
        <p:spPr>
          <a:xfrm>
            <a:off x="4538494" y="1563219"/>
            <a:ext cx="3202834" cy="5187358"/>
          </a:xfrm>
          <a:custGeom>
            <a:avLst/>
            <a:gdLst/>
            <a:ahLst/>
            <a:cxnLst/>
            <a:rect l="l" t="t" r="r" b="b"/>
            <a:pathLst>
              <a:path w="1270964" h="6342434" extrusionOk="0">
                <a:moveTo>
                  <a:pt x="0" y="127096"/>
                </a:moveTo>
                <a:cubicBezTo>
                  <a:pt x="0" y="56903"/>
                  <a:pt x="56903" y="0"/>
                  <a:pt x="127096" y="0"/>
                </a:cubicBezTo>
                <a:lnTo>
                  <a:pt x="1143868" y="0"/>
                </a:lnTo>
                <a:cubicBezTo>
                  <a:pt x="1214061" y="0"/>
                  <a:pt x="1270964" y="56903"/>
                  <a:pt x="1270964" y="127096"/>
                </a:cubicBezTo>
                <a:lnTo>
                  <a:pt x="1270964" y="6215338"/>
                </a:lnTo>
                <a:cubicBezTo>
                  <a:pt x="1270964" y="6285531"/>
                  <a:pt x="1214061" y="6342434"/>
                  <a:pt x="1143868" y="6342434"/>
                </a:cubicBezTo>
                <a:lnTo>
                  <a:pt x="127096" y="6342434"/>
                </a:lnTo>
                <a:cubicBezTo>
                  <a:pt x="56903" y="6342434"/>
                  <a:pt x="0" y="6285531"/>
                  <a:pt x="0" y="6215338"/>
                </a:cubicBezTo>
                <a:lnTo>
                  <a:pt x="0" y="127096"/>
                </a:lnTo>
                <a:close/>
              </a:path>
            </a:pathLst>
          </a:custGeom>
          <a:noFill/>
          <a:ln w="1905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000" tIns="128000" rIns="128000" bIns="4567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8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ETAPA </a:t>
            </a:r>
            <a:r>
              <a:rPr lang="es-CL" sz="1800" b="1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DISEÑO DE PROYECTO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Alcanza el </a:t>
            </a:r>
            <a:r>
              <a:rPr lang="es-CL" sz="1400" b="1" i="0" u="none" strike="noStrike" cap="none" dirty="0">
                <a:solidFill>
                  <a:srgbClr val="2F71A2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nivel de ingeniería de detalle</a:t>
            </a:r>
            <a:r>
              <a:rPr lang="es-CL" sz="1400" b="0" i="0" u="none" strike="noStrike" cap="none" dirty="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, que posibilita que pueda ser postulado para ser financiado mediante fondos regionales</a:t>
            </a:r>
            <a:endParaRPr dirty="0"/>
          </a:p>
        </p:txBody>
      </p:sp>
      <p:sp>
        <p:nvSpPr>
          <p:cNvPr id="549" name="Google Shape;549;p133"/>
          <p:cNvSpPr/>
          <p:nvPr/>
        </p:nvSpPr>
        <p:spPr>
          <a:xfrm>
            <a:off x="8427257" y="1563219"/>
            <a:ext cx="3094221" cy="5187358"/>
          </a:xfrm>
          <a:custGeom>
            <a:avLst/>
            <a:gdLst/>
            <a:ahLst/>
            <a:cxnLst/>
            <a:rect l="l" t="t" r="r" b="b"/>
            <a:pathLst>
              <a:path w="1270964" h="6342434" extrusionOk="0">
                <a:moveTo>
                  <a:pt x="0" y="127096"/>
                </a:moveTo>
                <a:cubicBezTo>
                  <a:pt x="0" y="56903"/>
                  <a:pt x="56903" y="0"/>
                  <a:pt x="127096" y="0"/>
                </a:cubicBezTo>
                <a:lnTo>
                  <a:pt x="1143868" y="0"/>
                </a:lnTo>
                <a:cubicBezTo>
                  <a:pt x="1214061" y="0"/>
                  <a:pt x="1270964" y="56903"/>
                  <a:pt x="1270964" y="127096"/>
                </a:cubicBezTo>
                <a:lnTo>
                  <a:pt x="1270964" y="6215338"/>
                </a:lnTo>
                <a:cubicBezTo>
                  <a:pt x="1270964" y="6285531"/>
                  <a:pt x="1214061" y="6342434"/>
                  <a:pt x="1143868" y="6342434"/>
                </a:cubicBezTo>
                <a:lnTo>
                  <a:pt x="127096" y="6342434"/>
                </a:lnTo>
                <a:cubicBezTo>
                  <a:pt x="56903" y="6342434"/>
                  <a:pt x="0" y="6285531"/>
                  <a:pt x="0" y="6215338"/>
                </a:cubicBezTo>
                <a:lnTo>
                  <a:pt x="0" y="127096"/>
                </a:lnTo>
                <a:close/>
              </a:path>
            </a:pathLst>
          </a:custGeom>
          <a:noFill/>
          <a:ln w="1905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000" tIns="128000" rIns="128000" bIns="4567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IMPLEMENTACIÓN DE PROYECTO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Las </a:t>
            </a:r>
            <a:r>
              <a:rPr lang="es-CL" sz="1400" b="0" i="0" u="none" strike="noStrike" cap="none" dirty="0">
                <a:solidFill>
                  <a:srgbClr val="2F71A2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obras del proyecto</a:t>
            </a:r>
            <a:r>
              <a:rPr lang="es-CL" sz="1400" b="0" i="0" u="none" strike="noStrike" cap="none" dirty="0">
                <a:solidFill>
                  <a:srgbClr val="2F71A2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r>
              <a:rPr lang="es-CL" sz="1400" b="0" i="0" u="none" strike="noStrike" cap="none" dirty="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son licitadas por el municipio </a:t>
            </a:r>
            <a:endParaRPr sz="1400" b="1" i="0" u="none" strike="noStrike" cap="none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0" name="Google Shape;550;p133"/>
          <p:cNvSpPr/>
          <p:nvPr/>
        </p:nvSpPr>
        <p:spPr>
          <a:xfrm>
            <a:off x="1149142" y="3869800"/>
            <a:ext cx="2543969" cy="795607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21075" tIns="121075" rIns="121075" bIns="12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Incubadora de Energía Municipal</a:t>
            </a:r>
            <a:endParaRPr sz="3600" b="1" i="0" u="none" strike="noStrike" cap="none" dirty="0">
              <a:solidFill>
                <a:schemeClr val="accent4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555" name="Google Shape;555;p133"/>
          <p:cNvSpPr/>
          <p:nvPr/>
        </p:nvSpPr>
        <p:spPr>
          <a:xfrm>
            <a:off x="1410769" y="6315376"/>
            <a:ext cx="2113665" cy="144041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AC0000"/>
          </a:solidFill>
          <a:ln w="190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21075" tIns="121075" rIns="121075" bIns="12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 u="none" strike="noStrike" cap="none" dirty="0">
                <a:solidFill>
                  <a:schemeClr val="lt1"/>
                </a:solidFill>
                <a:highlight>
                  <a:srgbClr val="800000"/>
                </a:highlight>
                <a:latin typeface="Roboto Slab"/>
                <a:ea typeface="Roboto Slab"/>
                <a:cs typeface="Roboto Slab"/>
                <a:sym typeface="Roboto Slab"/>
              </a:rPr>
              <a:t>2025 </a:t>
            </a:r>
            <a:endParaRPr dirty="0"/>
          </a:p>
        </p:txBody>
      </p:sp>
      <p:sp>
        <p:nvSpPr>
          <p:cNvPr id="556" name="Google Shape;556;p133"/>
          <p:cNvSpPr/>
          <p:nvPr/>
        </p:nvSpPr>
        <p:spPr>
          <a:xfrm>
            <a:off x="4819411" y="6348370"/>
            <a:ext cx="2670609" cy="11104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AC0000"/>
          </a:solidFill>
          <a:ln w="190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21075" tIns="121075" rIns="121075" bIns="12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 u="none" strike="noStrike" cap="none" dirty="0">
                <a:solidFill>
                  <a:schemeClr val="lt1"/>
                </a:solidFill>
                <a:highlight>
                  <a:srgbClr val="800000"/>
                </a:highlight>
                <a:latin typeface="Roboto Slab"/>
                <a:ea typeface="Roboto Slab"/>
                <a:cs typeface="Roboto Slab"/>
                <a:sym typeface="Roboto Slab"/>
              </a:rPr>
              <a:t>2025-2026</a:t>
            </a:r>
            <a:endParaRPr dirty="0"/>
          </a:p>
        </p:txBody>
      </p:sp>
      <p:sp>
        <p:nvSpPr>
          <p:cNvPr id="557" name="Google Shape;557;p133"/>
          <p:cNvSpPr txBox="1"/>
          <p:nvPr/>
        </p:nvSpPr>
        <p:spPr>
          <a:xfrm>
            <a:off x="4698398" y="3485082"/>
            <a:ext cx="2109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388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Financia mediante:</a:t>
            </a:r>
            <a:endParaRPr sz="1200" b="0" i="0" u="none" strike="noStrike" cap="none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8" name="Google Shape;558;p133"/>
          <p:cNvSpPr txBox="1"/>
          <p:nvPr/>
        </p:nvSpPr>
        <p:spPr>
          <a:xfrm>
            <a:off x="4653605" y="4742835"/>
            <a:ext cx="2768126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 dirty="0">
                <a:solidFill>
                  <a:schemeClr val="lt1"/>
                </a:solidFill>
                <a:highlight>
                  <a:srgbClr val="800080"/>
                </a:highlight>
                <a:latin typeface="Roboto Slab"/>
                <a:ea typeface="Roboto Slab"/>
                <a:cs typeface="Roboto Slab"/>
                <a:sym typeface="Roboto Slab"/>
              </a:rPr>
              <a:t>PRODUCTOS</a:t>
            </a:r>
            <a:endParaRPr sz="1200" b="0" i="0" u="none" strike="noStrike" cap="none" dirty="0">
              <a:solidFill>
                <a:schemeClr val="dk1"/>
              </a:solidFill>
              <a:highlight>
                <a:srgbClr val="800080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200" b="1" i="0" u="none" strike="noStrike" cap="none" dirty="0">
                <a:solidFill>
                  <a:srgbClr val="8000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1. </a:t>
            </a:r>
            <a:r>
              <a:rPr lang="es-CL" sz="1200" b="0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Formulación de proyecto para financiar su implementación</a:t>
            </a:r>
            <a:endParaRPr dirty="0"/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i="0" u="none" strike="noStrike" cap="none" dirty="0">
                <a:solidFill>
                  <a:srgbClr val="8000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2. </a:t>
            </a:r>
            <a:r>
              <a:rPr lang="es-CL" sz="1200" b="0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Documentos técnicos</a:t>
            </a:r>
            <a:endParaRPr sz="1200" b="0" i="0" u="none" strike="noStrike" cap="none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i="0" u="none" strike="noStrike" cap="none" dirty="0">
                <a:solidFill>
                  <a:srgbClr val="8000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3. </a:t>
            </a:r>
            <a:r>
              <a:rPr lang="es-CL" sz="1200" b="0" i="0" u="none" strike="noStrike" cap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Bases técnicas de licitación para las obras</a:t>
            </a:r>
            <a:endParaRPr sz="1200" b="0" i="0" u="none" strike="noStrike" cap="none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9" name="Google Shape;559;p133"/>
          <p:cNvSpPr/>
          <p:nvPr/>
        </p:nvSpPr>
        <p:spPr>
          <a:xfrm>
            <a:off x="8700116" y="6348370"/>
            <a:ext cx="2379216" cy="11104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AC0000"/>
          </a:solidFill>
          <a:ln w="190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21075" tIns="121075" rIns="121075" bIns="12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 u="none" strike="noStrike" cap="none">
                <a:solidFill>
                  <a:schemeClr val="lt1"/>
                </a:solidFill>
                <a:highlight>
                  <a:srgbClr val="800000"/>
                </a:highlight>
                <a:latin typeface="Roboto Slab"/>
                <a:ea typeface="Roboto Slab"/>
                <a:cs typeface="Roboto Slab"/>
                <a:sym typeface="Roboto Slab"/>
              </a:rPr>
              <a:t>2026</a:t>
            </a:r>
            <a:endParaRPr/>
          </a:p>
        </p:txBody>
      </p:sp>
      <p:sp>
        <p:nvSpPr>
          <p:cNvPr id="566" name="Google Shape;566;p133"/>
          <p:cNvSpPr txBox="1"/>
          <p:nvPr/>
        </p:nvSpPr>
        <p:spPr>
          <a:xfrm>
            <a:off x="8587153" y="3480043"/>
            <a:ext cx="2109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388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Financia mediante:</a:t>
            </a:r>
            <a:endParaRPr sz="1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70" name="Google Shape;570;p133"/>
          <p:cNvSpPr/>
          <p:nvPr/>
        </p:nvSpPr>
        <p:spPr>
          <a:xfrm>
            <a:off x="8691238" y="3827993"/>
            <a:ext cx="2703172" cy="47736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B5D45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21075" tIns="121075" rIns="121075" bIns="121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i="0" u="none" strike="noStrike" cap="none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Fondos propios</a:t>
            </a:r>
            <a:endParaRPr sz="1200" b="1" i="0" u="none" strike="noStrike" cap="none" dirty="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71" name="Google Shape;571;p133"/>
          <p:cNvSpPr/>
          <p:nvPr/>
        </p:nvSpPr>
        <p:spPr>
          <a:xfrm>
            <a:off x="8691237" y="4444683"/>
            <a:ext cx="2688175" cy="47736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FFC00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21075" tIns="121075" rIns="121075" bIns="121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i="0" u="none" strike="noStrike" cap="none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Fondos regionales</a:t>
            </a:r>
            <a:endParaRPr sz="1200" b="1" i="0" u="none" strike="noStrike" cap="none" dirty="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72" name="Google Shape;572;p133"/>
          <p:cNvSpPr txBox="1"/>
          <p:nvPr/>
        </p:nvSpPr>
        <p:spPr>
          <a:xfrm>
            <a:off x="274654" y="151135"/>
            <a:ext cx="90615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3600" b="0" i="0" u="none" strike="noStrike" cap="none" dirty="0">
                <a:solidFill>
                  <a:srgbClr val="0C366B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Después de la </a:t>
            </a:r>
            <a:r>
              <a:rPr lang="es-CL" sz="3600" dirty="0">
                <a:solidFill>
                  <a:srgbClr val="0C366B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Incubadora</a:t>
            </a:r>
            <a:endParaRPr sz="3600" b="0" i="0" u="none" strike="noStrike" cap="none" dirty="0">
              <a:solidFill>
                <a:srgbClr val="0C366B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pic>
        <p:nvPicPr>
          <p:cNvPr id="573" name="Google Shape;573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2457" y="171124"/>
            <a:ext cx="2390086" cy="54670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550;p133">
            <a:extLst>
              <a:ext uri="{FF2B5EF4-FFF2-40B4-BE49-F238E27FC236}">
                <a16:creationId xmlns:a16="http://schemas.microsoft.com/office/drawing/2014/main" id="{976290EA-4FD7-4E0D-9E53-FCB3B4657EDA}"/>
              </a:ext>
            </a:extLst>
          </p:cNvPr>
          <p:cNvSpPr/>
          <p:nvPr/>
        </p:nvSpPr>
        <p:spPr>
          <a:xfrm>
            <a:off x="4721894" y="3827993"/>
            <a:ext cx="2851923" cy="795607"/>
          </a:xfrm>
          <a:prstGeom prst="rect">
            <a:avLst/>
          </a:prstGeom>
          <a:solidFill>
            <a:srgbClr val="7030A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21075" tIns="121075" rIns="121075" bIns="12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Aceleradora Energía Municipal</a:t>
            </a:r>
            <a:endParaRPr sz="3600" b="1" i="0" u="none" strike="noStrike" cap="none" dirty="0">
              <a:solidFill>
                <a:schemeClr val="accent4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3" name="Google Shape;562;p133">
            <a:extLst>
              <a:ext uri="{FF2B5EF4-FFF2-40B4-BE49-F238E27FC236}">
                <a16:creationId xmlns:a16="http://schemas.microsoft.com/office/drawing/2014/main" id="{9E47DB7C-125A-48CF-BD6C-6BAE3D9CCEC2}"/>
              </a:ext>
            </a:extLst>
          </p:cNvPr>
          <p:cNvSpPr/>
          <p:nvPr/>
        </p:nvSpPr>
        <p:spPr>
          <a:xfrm>
            <a:off x="4538494" y="894577"/>
            <a:ext cx="3202834" cy="57149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21075" tIns="121075" rIns="121075" bIns="12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PROCESO ACTUAL</a:t>
            </a:r>
            <a:endParaRPr sz="1600" b="0" i="0" u="none" strike="noStrike" cap="none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B6E436C-F2C3-41CC-AFA1-08F474E5788E}"/>
              </a:ext>
            </a:extLst>
          </p:cNvPr>
          <p:cNvSpPr/>
          <p:nvPr/>
        </p:nvSpPr>
        <p:spPr>
          <a:xfrm>
            <a:off x="327170" y="1265687"/>
            <a:ext cx="11148967" cy="1916207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EC8444-B566-4052-815D-A0A3F7E03BC4}"/>
              </a:ext>
            </a:extLst>
          </p:cNvPr>
          <p:cNvSpPr txBox="1"/>
          <p:nvPr/>
        </p:nvSpPr>
        <p:spPr>
          <a:xfrm>
            <a:off x="529926" y="1568922"/>
            <a:ext cx="1064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Efectuar un llamado público, convocando a los interesados para que presenten 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propuestas para que la Agencia contrate el servicio de Diseño de proyectos integrales de energía sostenible para municipios de Chile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mediante el Concurso denominado 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“ACELERADORA DE ENERGÍA MUNICIPAL”.</a:t>
            </a:r>
            <a:endParaRPr lang="es-E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1E63584-F048-425A-A358-4FBCF9F0EA6A}"/>
              </a:ext>
            </a:extLst>
          </p:cNvPr>
          <p:cNvSpPr/>
          <p:nvPr/>
        </p:nvSpPr>
        <p:spPr>
          <a:xfrm>
            <a:off x="327171" y="394283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OBJETIVO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GENERAL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DE481A2-1A67-4B48-B5B3-C06CAA6B51F1}"/>
              </a:ext>
            </a:extLst>
          </p:cNvPr>
          <p:cNvSpPr/>
          <p:nvPr/>
        </p:nvSpPr>
        <p:spPr>
          <a:xfrm>
            <a:off x="545290" y="4270983"/>
            <a:ext cx="1960229" cy="1749104"/>
          </a:xfrm>
          <a:prstGeom prst="roundRect">
            <a:avLst>
              <a:gd name="adj" fmla="val 7651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INCUBADORA DE ENERGÍA MUNICIPAL O ACELERADORA DE ENERGÍA LOCAL</a:t>
            </a:r>
            <a:endParaRPr lang="es-CL" b="1" dirty="0">
              <a:solidFill>
                <a:schemeClr val="accent4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6F4161B-74D6-4E76-A8F9-3DB26F71BD42}"/>
              </a:ext>
            </a:extLst>
          </p:cNvPr>
          <p:cNvSpPr/>
          <p:nvPr/>
        </p:nvSpPr>
        <p:spPr>
          <a:xfrm>
            <a:off x="6096000" y="4271709"/>
            <a:ext cx="2018954" cy="1749104"/>
          </a:xfrm>
          <a:prstGeom prst="roundRect">
            <a:avLst>
              <a:gd name="adj" fmla="val 929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ACELERADORA DE ENERGÍA MUNICIPAL</a:t>
            </a:r>
            <a:endParaRPr lang="es-CL" b="1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F23D028-1BC8-4CE0-8332-EBDA2E643F8F}"/>
              </a:ext>
            </a:extLst>
          </p:cNvPr>
          <p:cNvSpPr/>
          <p:nvPr/>
        </p:nvSpPr>
        <p:spPr>
          <a:xfrm>
            <a:off x="8242187" y="4271709"/>
            <a:ext cx="3233953" cy="4613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DISEÑO INGENIERÍA DE DETALLE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A6C63A5-4115-4721-8D92-74E79CEA41B4}"/>
              </a:ext>
            </a:extLst>
          </p:cNvPr>
          <p:cNvSpPr/>
          <p:nvPr/>
        </p:nvSpPr>
        <p:spPr>
          <a:xfrm>
            <a:off x="8242188" y="4833771"/>
            <a:ext cx="3233952" cy="6249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VALIDACIÓN PARTICIPATIVA DE DISEÑO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31FA30A-10B1-48ED-86DA-C2B58453E202}"/>
              </a:ext>
            </a:extLst>
          </p:cNvPr>
          <p:cNvSpPr/>
          <p:nvPr/>
        </p:nvSpPr>
        <p:spPr>
          <a:xfrm>
            <a:off x="8242186" y="5559418"/>
            <a:ext cx="3233952" cy="4613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DOCUMENTOS TÉCNICOS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D704B49B-E154-4946-A741-1A9296AAAF66}"/>
              </a:ext>
            </a:extLst>
          </p:cNvPr>
          <p:cNvSpPr/>
          <p:nvPr/>
        </p:nvSpPr>
        <p:spPr>
          <a:xfrm>
            <a:off x="5145887" y="3735100"/>
            <a:ext cx="851607" cy="402671"/>
          </a:xfrm>
          <a:prstGeom prst="rightArrow">
            <a:avLst>
              <a:gd name="adj1" fmla="val 25000"/>
              <a:gd name="adj2" fmla="val 83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E43EB7-C240-41BC-A43E-1DAC8341F229}"/>
              </a:ext>
            </a:extLst>
          </p:cNvPr>
          <p:cNvSpPr txBox="1"/>
          <p:nvPr/>
        </p:nvSpPr>
        <p:spPr>
          <a:xfrm>
            <a:off x="529927" y="3737661"/>
            <a:ext cx="4517456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PROCESOS ANTERIORES</a:t>
            </a:r>
            <a:endParaRPr lang="es-CL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748847A-7DA2-4539-916B-81A55EDD646A}"/>
              </a:ext>
            </a:extLst>
          </p:cNvPr>
          <p:cNvSpPr txBox="1"/>
          <p:nvPr/>
        </p:nvSpPr>
        <p:spPr>
          <a:xfrm>
            <a:off x="6095998" y="3746859"/>
            <a:ext cx="5380137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PROGRAMA ACTUAL</a:t>
            </a:r>
            <a:endParaRPr lang="es-CL" sz="2000" b="1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8D6DEF2-C8D3-401A-BC07-FF69B69ABCF6}"/>
              </a:ext>
            </a:extLst>
          </p:cNvPr>
          <p:cNvSpPr/>
          <p:nvPr/>
        </p:nvSpPr>
        <p:spPr>
          <a:xfrm>
            <a:off x="2657919" y="4264687"/>
            <a:ext cx="2389464" cy="1187042"/>
          </a:xfrm>
          <a:prstGeom prst="roundRect">
            <a:avLst>
              <a:gd name="adj" fmla="val 96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DIAGNÓSTICO ENERGÉTICO DE INFRAESTRUCTURA MUNICIPAL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19C2EB7-9952-4C96-A815-EE770FBCE756}"/>
              </a:ext>
            </a:extLst>
          </p:cNvPr>
          <p:cNvSpPr/>
          <p:nvPr/>
        </p:nvSpPr>
        <p:spPr>
          <a:xfrm>
            <a:off x="2657918" y="5512154"/>
            <a:ext cx="2389465" cy="5079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FICHA ANTEPROYECTO ENERGÉTICO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AC4DA8E-C90B-466C-8083-67EDCC61077B}"/>
              </a:ext>
            </a:extLst>
          </p:cNvPr>
          <p:cNvSpPr/>
          <p:nvPr/>
        </p:nvSpPr>
        <p:spPr>
          <a:xfrm>
            <a:off x="1135899" y="1879408"/>
            <a:ext cx="10209402" cy="793224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C9CECE7-973D-403C-8AA0-E2AB2B4EAC65}"/>
              </a:ext>
            </a:extLst>
          </p:cNvPr>
          <p:cNvSpPr/>
          <p:nvPr/>
        </p:nvSpPr>
        <p:spPr>
          <a:xfrm>
            <a:off x="327171" y="394283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OBJETIVOS ESCPECÍFICOS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7B6B520-3846-4EB5-8C44-CDD10BA95BF7}"/>
              </a:ext>
            </a:extLst>
          </p:cNvPr>
          <p:cNvSpPr/>
          <p:nvPr/>
        </p:nvSpPr>
        <p:spPr>
          <a:xfrm>
            <a:off x="1119121" y="2834470"/>
            <a:ext cx="10209402" cy="743358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6537087-B749-4524-B370-CBE54D17A72C}"/>
              </a:ext>
            </a:extLst>
          </p:cNvPr>
          <p:cNvSpPr/>
          <p:nvPr/>
        </p:nvSpPr>
        <p:spPr>
          <a:xfrm>
            <a:off x="1137293" y="3739666"/>
            <a:ext cx="10209402" cy="730009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267E291-136B-4FDA-8317-62B76E8EC50A}"/>
              </a:ext>
            </a:extLst>
          </p:cNvPr>
          <p:cNvSpPr/>
          <p:nvPr/>
        </p:nvSpPr>
        <p:spPr>
          <a:xfrm>
            <a:off x="1135899" y="4643928"/>
            <a:ext cx="10209402" cy="730009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EC8444-B566-4052-815D-A0A3F7E03BC4}"/>
              </a:ext>
            </a:extLst>
          </p:cNvPr>
          <p:cNvSpPr txBox="1"/>
          <p:nvPr/>
        </p:nvSpPr>
        <p:spPr>
          <a:xfrm>
            <a:off x="1152678" y="1879408"/>
            <a:ext cx="100667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Dar continuidad a los diagnósticos energéticos realizados en las convocatorias de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INCUBADORA DE ENERGÍA MUNICIPAL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y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ACELERADORA DE ENERGÍA LOCAL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s-E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Elaborar un anteproyecto integral de energía sostenible.</a:t>
            </a:r>
            <a:b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s-E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Validar y ajustar el diseño del anteproyecto con actores locales mediante metodologías de participación ciudadana.</a:t>
            </a:r>
            <a:b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s-E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Desarrollar el diseño de ingeniería de detalle del proyecto integral de energía sostenible.</a:t>
            </a:r>
            <a:b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s-E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DE253-4C4C-4C9F-9468-E3DDE2525781}"/>
              </a:ext>
            </a:extLst>
          </p:cNvPr>
          <p:cNvSpPr txBox="1"/>
          <p:nvPr/>
        </p:nvSpPr>
        <p:spPr>
          <a:xfrm>
            <a:off x="523502" y="193743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1.</a:t>
            </a:r>
            <a:endParaRPr lang="es-CL" sz="3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7A8F56-7295-4891-9ECD-3A1B4A67C637}"/>
              </a:ext>
            </a:extLst>
          </p:cNvPr>
          <p:cNvSpPr txBox="1"/>
          <p:nvPr/>
        </p:nvSpPr>
        <p:spPr>
          <a:xfrm>
            <a:off x="523503" y="2886438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2.</a:t>
            </a:r>
            <a:endParaRPr lang="es-CL" sz="32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61342A-F19A-4A8A-A113-202981CDD944}"/>
              </a:ext>
            </a:extLst>
          </p:cNvPr>
          <p:cNvSpPr txBox="1"/>
          <p:nvPr/>
        </p:nvSpPr>
        <p:spPr>
          <a:xfrm>
            <a:off x="523502" y="375208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3.</a:t>
            </a:r>
            <a:endParaRPr lang="es-CL" sz="32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AB88B5-3120-4ECC-9D39-0F19EA0722D0}"/>
              </a:ext>
            </a:extLst>
          </p:cNvPr>
          <p:cNvSpPr txBox="1"/>
          <p:nvPr/>
        </p:nvSpPr>
        <p:spPr>
          <a:xfrm>
            <a:off x="523503" y="4701080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4.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76862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C9CECE7-973D-403C-8AA0-E2AB2B4EAC65}"/>
              </a:ext>
            </a:extLst>
          </p:cNvPr>
          <p:cNvSpPr/>
          <p:nvPr/>
        </p:nvSpPr>
        <p:spPr>
          <a:xfrm>
            <a:off x="327171" y="394283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¿A QUIÉNES ESTÁ DIRIGIDO? 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3AB46AF-6470-4284-B5A2-F75231B06530}"/>
              </a:ext>
            </a:extLst>
          </p:cNvPr>
          <p:cNvSpPr/>
          <p:nvPr/>
        </p:nvSpPr>
        <p:spPr>
          <a:xfrm>
            <a:off x="327170" y="1194442"/>
            <a:ext cx="10756106" cy="705726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33E6E2-FDDD-459A-8247-47BBE5E2F07A}"/>
              </a:ext>
            </a:extLst>
          </p:cNvPr>
          <p:cNvSpPr txBox="1"/>
          <p:nvPr/>
        </p:nvSpPr>
        <p:spPr>
          <a:xfrm>
            <a:off x="437647" y="1363452"/>
            <a:ext cx="1064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personas jurídicas con patrocinio del municipio seleccionado.</a:t>
            </a:r>
            <a:endParaRPr lang="es-E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FE99BC2-6E75-4816-8E45-DD02EBC86147}"/>
              </a:ext>
            </a:extLst>
          </p:cNvPr>
          <p:cNvSpPr/>
          <p:nvPr/>
        </p:nvSpPr>
        <p:spPr>
          <a:xfrm>
            <a:off x="327169" y="2001472"/>
            <a:ext cx="10756106" cy="493719"/>
          </a:xfrm>
          <a:prstGeom prst="roundRect">
            <a:avLst>
              <a:gd name="adj" fmla="val 4050"/>
            </a:avLst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RESTRICCIONES</a:t>
            </a:r>
            <a:endParaRPr lang="es-CL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399557B-C732-429E-92E2-88F5269BF4F9}"/>
              </a:ext>
            </a:extLst>
          </p:cNvPr>
          <p:cNvSpPr/>
          <p:nvPr/>
        </p:nvSpPr>
        <p:spPr>
          <a:xfrm>
            <a:off x="327169" y="2599105"/>
            <a:ext cx="3698168" cy="1659790"/>
          </a:xfrm>
          <a:prstGeom prst="roundRect">
            <a:avLst>
              <a:gd name="adj" fmla="val 453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CONSULTOR PUEDE POSTULAR A TODAS LAS COMUNAS QUE DESEE, SIN EMBARGO SOLO PUEDE ADJUDICAR UN MÁXIMO DE 2.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57DF963C-5966-4D9A-9A15-3B22B1504234}"/>
              </a:ext>
            </a:extLst>
          </p:cNvPr>
          <p:cNvSpPr/>
          <p:nvPr/>
        </p:nvSpPr>
        <p:spPr>
          <a:xfrm>
            <a:off x="4149256" y="2599105"/>
            <a:ext cx="3359769" cy="1659790"/>
          </a:xfrm>
          <a:prstGeom prst="roundRect">
            <a:avLst>
              <a:gd name="adj" fmla="val 453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EN CASO DE INCUMPLIR CON ESTAS RESTRICCIONES EL POSTULANTE ES INADMISIBLE.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BAD2385-1C6F-4CB0-98A7-9FE7E3FA4CF8}"/>
              </a:ext>
            </a:extLst>
          </p:cNvPr>
          <p:cNvSpPr/>
          <p:nvPr/>
        </p:nvSpPr>
        <p:spPr>
          <a:xfrm>
            <a:off x="327169" y="4423812"/>
            <a:ext cx="4731390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BENEFICIARIOS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70D4AE6-15A7-4356-9F24-A0B163116F7D}"/>
              </a:ext>
            </a:extLst>
          </p:cNvPr>
          <p:cNvSpPr/>
          <p:nvPr/>
        </p:nvSpPr>
        <p:spPr>
          <a:xfrm>
            <a:off x="327169" y="5201638"/>
            <a:ext cx="10756106" cy="1434054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50529C-85F8-42FD-9734-21728501F24F}"/>
              </a:ext>
            </a:extLst>
          </p:cNvPr>
          <p:cNvSpPr txBox="1"/>
          <p:nvPr/>
        </p:nvSpPr>
        <p:spPr>
          <a:xfrm>
            <a:off x="437647" y="5318500"/>
            <a:ext cx="1048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Los beneficiarios directos serán 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municipios adheridos al programa Comuna Energética y que cuentan con su EEL publicada o en proceso de elaboración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No podrán participar aquellas comunas que ya hayan sido beneficiadas por las anteriores versiones de INCUBA ENERGÍA SOSTENIBLE.</a:t>
            </a:r>
            <a:endParaRPr lang="es-E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9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0947E65-37F1-4ADA-8646-E0975B0A59FD}"/>
              </a:ext>
            </a:extLst>
          </p:cNvPr>
          <p:cNvSpPr/>
          <p:nvPr/>
        </p:nvSpPr>
        <p:spPr>
          <a:xfrm>
            <a:off x="8565933" y="1237242"/>
            <a:ext cx="3298896" cy="5375486"/>
          </a:xfrm>
          <a:prstGeom prst="roundRect">
            <a:avLst>
              <a:gd name="adj" fmla="val 3693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BC5BB7E-F43C-4D34-BCAA-6603377DF193}"/>
              </a:ext>
            </a:extLst>
          </p:cNvPr>
          <p:cNvSpPr/>
          <p:nvPr/>
        </p:nvSpPr>
        <p:spPr>
          <a:xfrm>
            <a:off x="4798673" y="1237242"/>
            <a:ext cx="3552586" cy="5375486"/>
          </a:xfrm>
          <a:prstGeom prst="roundRect">
            <a:avLst>
              <a:gd name="adj" fmla="val 3166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D3CBD5E-6D3E-4303-BD4E-039BB57556DA}"/>
              </a:ext>
            </a:extLst>
          </p:cNvPr>
          <p:cNvSpPr/>
          <p:nvPr/>
        </p:nvSpPr>
        <p:spPr>
          <a:xfrm>
            <a:off x="327171" y="3705047"/>
            <a:ext cx="4225207" cy="2907682"/>
          </a:xfrm>
          <a:prstGeom prst="roundRect">
            <a:avLst>
              <a:gd name="adj" fmla="val 40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C9CECE7-973D-403C-8AA0-E2AB2B4EAC65}"/>
              </a:ext>
            </a:extLst>
          </p:cNvPr>
          <p:cNvSpPr/>
          <p:nvPr/>
        </p:nvSpPr>
        <p:spPr>
          <a:xfrm>
            <a:off x="327171" y="394283"/>
            <a:ext cx="4225207" cy="645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COMUNAS HABILITADAS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FC62979-FDA5-47A4-BBD2-4921276C1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026" y="3266417"/>
            <a:ext cx="33983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Región de Tarapacá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Iquique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9B4DD44-6E90-46CB-A1AD-B7644DFC8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026" y="4115764"/>
            <a:ext cx="36305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Región de Coquimbo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Vicuña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2A191264-DFA3-4969-B57D-0512D0192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45" y="3687901"/>
            <a:ext cx="578964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effectLst/>
              </a:rPr>
              <a:t>Región Metropolitana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Santiago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Renca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Recoleta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Peñalolén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Maipú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El Monte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María Pinto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Curacaví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5C520DDB-899E-49E7-A79E-D309E0F1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665" y="1424031"/>
            <a:ext cx="364673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Región de Valparaíso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Puchuncaví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Limache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Olmué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Quilpué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Algarrobo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Juan Fernández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5742850-9F8D-4826-96A7-50238002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665" y="3829187"/>
            <a:ext cx="83198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Región de O’Higgins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San Vicente de Tagua </a:t>
            </a:r>
            <a:r>
              <a:rPr kumimoji="0" lang="es-CL" altLang="es-C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Tagua</a:t>
            </a: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Pichidegua</a:t>
            </a: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Mostazal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San Pedro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C9645586-0956-49BF-8FF2-7F23302F8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026" y="1408505"/>
            <a:ext cx="32636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Región de Los Ríos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Los Lagos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DCAC0873-9976-42AA-9A39-A7C5F2F8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026" y="2185039"/>
            <a:ext cx="34882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Región de Los Lagos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Llanquihue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Maullín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BBD27E38-4BC6-4C51-B86E-38EAD9C1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248" y="5767652"/>
            <a:ext cx="78140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Región de Magallanes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Laguna Blanca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3716C0A4-640D-4419-924C-ACED4757E530}"/>
              </a:ext>
            </a:extLst>
          </p:cNvPr>
          <p:cNvSpPr/>
          <p:nvPr/>
        </p:nvSpPr>
        <p:spPr>
          <a:xfrm>
            <a:off x="327171" y="1251920"/>
            <a:ext cx="4225207" cy="2256558"/>
          </a:xfrm>
          <a:prstGeom prst="roundRect">
            <a:avLst>
              <a:gd name="adj" fmla="val 427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tx1"/>
                </a:solidFill>
              </a:rPr>
              <a:t>24 comunas </a:t>
            </a:r>
            <a:r>
              <a:rPr lang="es-ES" sz="2800" dirty="0">
                <a:solidFill>
                  <a:schemeClr val="tx1"/>
                </a:solidFill>
              </a:rPr>
              <a:t>habilitadas con 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</a:rPr>
              <a:t>diagnóstico energético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4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g2d369d66a16_0_346"/>
          <p:cNvGrpSpPr/>
          <p:nvPr/>
        </p:nvGrpSpPr>
        <p:grpSpPr>
          <a:xfrm>
            <a:off x="0" y="0"/>
            <a:ext cx="2903803" cy="6858000"/>
            <a:chOff x="-1" y="0"/>
            <a:chExt cx="3744910" cy="6858000"/>
          </a:xfrm>
          <a:solidFill>
            <a:srgbClr val="7030A0"/>
          </a:solidFill>
        </p:grpSpPr>
        <p:sp>
          <p:nvSpPr>
            <p:cNvPr id="484" name="Google Shape;484;g2d369d66a16_0_346"/>
            <p:cNvSpPr/>
            <p:nvPr/>
          </p:nvSpPr>
          <p:spPr>
            <a:xfrm>
              <a:off x="3153909" y="0"/>
              <a:ext cx="591000" cy="685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g2d369d66a16_0_346"/>
            <p:cNvSpPr/>
            <p:nvPr/>
          </p:nvSpPr>
          <p:spPr>
            <a:xfrm>
              <a:off x="-1" y="0"/>
              <a:ext cx="3557100" cy="685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g2d369d66a16_0_346"/>
          <p:cNvSpPr txBox="1"/>
          <p:nvPr/>
        </p:nvSpPr>
        <p:spPr>
          <a:xfrm>
            <a:off x="107412" y="1250514"/>
            <a:ext cx="2567400" cy="3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BBB7"/>
              </a:buClr>
              <a:buSzPts val="4000"/>
              <a:buFont typeface="Oswald"/>
              <a:buNone/>
            </a:pPr>
            <a:r>
              <a:rPr lang="es-CL" sz="3200" b="0" i="0" u="none" strike="noStrike" cap="none" dirty="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Tipos de proyectos aplicables</a:t>
            </a:r>
            <a:endParaRPr sz="1100" b="0" i="0" u="none" strike="noStrike" cap="none" dirty="0">
              <a:solidFill>
                <a:schemeClr val="accent4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487" name="Google Shape;487;g2d369d66a16_0_346"/>
          <p:cNvSpPr/>
          <p:nvPr/>
        </p:nvSpPr>
        <p:spPr>
          <a:xfrm>
            <a:off x="190920" y="372734"/>
            <a:ext cx="5255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9999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pic>
        <p:nvPicPr>
          <p:cNvPr id="488" name="Google Shape;488;g2d369d66a16_0_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2457" y="171124"/>
            <a:ext cx="2390086" cy="546707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2d369d66a16_0_346"/>
          <p:cNvSpPr/>
          <p:nvPr/>
        </p:nvSpPr>
        <p:spPr>
          <a:xfrm>
            <a:off x="4228269" y="1383457"/>
            <a:ext cx="2700000" cy="834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Mejoramiento de envolvente térmica</a:t>
            </a:r>
            <a:endParaRPr sz="1800" b="0" i="0" u="none" strike="noStrike" cap="none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0" name="Google Shape;490;g2d369d66a16_0_346"/>
          <p:cNvSpPr/>
          <p:nvPr/>
        </p:nvSpPr>
        <p:spPr>
          <a:xfrm>
            <a:off x="4228267" y="2403915"/>
            <a:ext cx="2700000" cy="834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latin typeface="Roboto Slab Medium"/>
                <a:ea typeface="Roboto Slab Medium"/>
                <a:cs typeface="Roboto Slab Medium"/>
                <a:sym typeface="Roboto Slab Medium"/>
              </a:rPr>
              <a:t>Confort térmico</a:t>
            </a:r>
            <a:endParaRPr sz="1800" b="0" i="0" u="none" strike="noStrike" cap="none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1" name="Google Shape;491;g2d369d66a16_0_346"/>
          <p:cNvSpPr/>
          <p:nvPr/>
        </p:nvSpPr>
        <p:spPr>
          <a:xfrm>
            <a:off x="7648169" y="1383495"/>
            <a:ext cx="2700000" cy="834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Normalización eléctrica</a:t>
            </a:r>
            <a:endParaRPr sz="1800" b="0" i="0" u="none" strike="noStrike" cap="none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2" name="Google Shape;492;g2d369d66a16_0_346"/>
          <p:cNvSpPr/>
          <p:nvPr/>
        </p:nvSpPr>
        <p:spPr>
          <a:xfrm>
            <a:off x="7648167" y="4542649"/>
            <a:ext cx="2700000" cy="834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latin typeface="Roboto Slab Medium"/>
                <a:ea typeface="Roboto Slab Medium"/>
                <a:cs typeface="Roboto Slab Medium"/>
                <a:sym typeface="Roboto Slab Medium"/>
              </a:rPr>
              <a:t>Movilidad sostenible</a:t>
            </a:r>
            <a:endParaRPr sz="1800" b="0" i="0" u="none" strike="noStrike" cap="none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3" name="Google Shape;493;g2d369d66a16_0_346"/>
          <p:cNvSpPr/>
          <p:nvPr/>
        </p:nvSpPr>
        <p:spPr>
          <a:xfrm>
            <a:off x="4228267" y="3473282"/>
            <a:ext cx="2700000" cy="834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latin typeface="Roboto Slab Medium"/>
                <a:ea typeface="Roboto Slab Medium"/>
                <a:cs typeface="Roboto Slab Medium"/>
                <a:sym typeface="Roboto Slab Medium"/>
              </a:rPr>
              <a:t>Acceso a agua caliente sanitaria (ACS)</a:t>
            </a:r>
            <a:endParaRPr sz="1800" b="0" i="0" u="none" strike="noStrike" cap="none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4" name="Google Shape;494;g2d369d66a16_0_346"/>
          <p:cNvSpPr/>
          <p:nvPr/>
        </p:nvSpPr>
        <p:spPr>
          <a:xfrm>
            <a:off x="4228267" y="4542649"/>
            <a:ext cx="2700000" cy="834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latin typeface="Roboto Slab Medium"/>
                <a:ea typeface="Roboto Slab Medium"/>
                <a:cs typeface="Roboto Slab Medium"/>
                <a:sym typeface="Roboto Slab Medium"/>
              </a:rPr>
              <a:t>Sistema de respaldo</a:t>
            </a:r>
            <a:endParaRPr sz="1800" b="0" i="0" u="none" strike="noStrike" cap="none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5" name="Google Shape;495;g2d369d66a16_0_346"/>
          <p:cNvSpPr/>
          <p:nvPr/>
        </p:nvSpPr>
        <p:spPr>
          <a:xfrm>
            <a:off x="7648167" y="2403915"/>
            <a:ext cx="2700000" cy="834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latin typeface="Roboto Slab Medium"/>
                <a:ea typeface="Roboto Slab Medium"/>
                <a:cs typeface="Roboto Slab Medium"/>
                <a:sym typeface="Roboto Slab Medium"/>
              </a:rPr>
              <a:t>Confort lumínico</a:t>
            </a:r>
            <a:endParaRPr sz="1800" b="0" i="0" u="none" strike="noStrike" cap="none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6" name="Google Shape;496;g2d369d66a16_0_346"/>
          <p:cNvSpPr/>
          <p:nvPr/>
        </p:nvSpPr>
        <p:spPr>
          <a:xfrm>
            <a:off x="7648167" y="3473282"/>
            <a:ext cx="2700000" cy="834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latin typeface="Roboto Slab Medium"/>
                <a:ea typeface="Roboto Slab Medium"/>
                <a:cs typeface="Roboto Slab Medium"/>
                <a:sym typeface="Roboto Slab Medium"/>
              </a:rPr>
              <a:t>Autogeneración con energías renovables</a:t>
            </a:r>
            <a:endParaRPr sz="1800" b="0" i="0" u="none" strike="noStrike" cap="none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1088</Words>
  <Application>Microsoft Office PowerPoint</Application>
  <PresentationFormat>Panorámica</PresentationFormat>
  <Paragraphs>203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Oswald</vt:lpstr>
      <vt:lpstr>Roboto</vt:lpstr>
      <vt:lpstr>Roboto Slab</vt:lpstr>
      <vt:lpstr>Roboto Slab Black</vt:lpstr>
      <vt:lpstr>Roboto Slab Light</vt:lpstr>
      <vt:lpstr>Roboto Slab Medium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Nicolás Espinoza</dc:creator>
  <cp:lastModifiedBy>Nicolás Espinoza</cp:lastModifiedBy>
  <cp:revision>41</cp:revision>
  <dcterms:created xsi:type="dcterms:W3CDTF">2025-07-01T13:34:55Z</dcterms:created>
  <dcterms:modified xsi:type="dcterms:W3CDTF">2025-10-15T13:15:08Z</dcterms:modified>
</cp:coreProperties>
</file>