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145707130" r:id="rId2"/>
    <p:sldId id="815" r:id="rId3"/>
    <p:sldId id="928" r:id="rId4"/>
    <p:sldId id="2145707133" r:id="rId5"/>
    <p:sldId id="2145707132" r:id="rId6"/>
    <p:sldId id="2145707134" r:id="rId7"/>
    <p:sldId id="2145707135" r:id="rId8"/>
    <p:sldId id="2145707136" r:id="rId9"/>
    <p:sldId id="2145707137" r:id="rId10"/>
    <p:sldId id="2145707141" r:id="rId11"/>
    <p:sldId id="2145707138" r:id="rId12"/>
    <p:sldId id="2145707142" r:id="rId13"/>
    <p:sldId id="2145707139" r:id="rId14"/>
    <p:sldId id="2145707143" r:id="rId15"/>
    <p:sldId id="2145707144" r:id="rId16"/>
    <p:sldId id="2145707145" r:id="rId17"/>
    <p:sldId id="2145707140" r:id="rId18"/>
    <p:sldId id="2145707148" r:id="rId19"/>
    <p:sldId id="2145707147" r:id="rId20"/>
    <p:sldId id="2145707146" r:id="rId21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0"/>
    <a:srgbClr val="009999"/>
    <a:srgbClr val="FCB5C1"/>
    <a:srgbClr val="FFD961"/>
    <a:srgbClr val="52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46BDC-2AAC-4F6E-BEAB-76D8C8ED54A1}" type="datetimeFigureOut">
              <a:rPr lang="es-419" smtClean="0"/>
              <a:t>8/2/2023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60253-8803-458B-9DBF-795A98120EC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3582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D687A-F214-754E-8EC1-B56E2F1FBB4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868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0E59-076C-854D-891D-EE664767D57F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1380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0E59-076C-854D-891D-EE664767D57F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021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0E59-076C-854D-891D-EE664767D57F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0445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0E59-076C-854D-891D-EE664767D57F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2737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0E59-076C-854D-891D-EE664767D57F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9397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0E59-076C-854D-891D-EE664767D57F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181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0E59-076C-854D-891D-EE664767D57F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2105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0E59-076C-854D-891D-EE664767D57F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596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0E59-076C-854D-891D-EE664767D57F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662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0E59-076C-854D-891D-EE664767D57F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600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0E59-076C-854D-891D-EE664767D57F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821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0E59-076C-854D-891D-EE664767D57F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530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0E59-076C-854D-891D-EE664767D57F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664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0E59-076C-854D-891D-EE664767D57F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622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0E59-076C-854D-891D-EE664767D57F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3189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0E59-076C-854D-891D-EE664767D57F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72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D958A-D1E2-A2E6-DB4E-7BC0A11F7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A5DF51-0BE0-7099-A6BC-9EA2D89A0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8A6D3E-FE9D-3A55-5CF0-E0421602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F66C-3060-46A8-8759-4D8635DE2C25}" type="datetimeFigureOut">
              <a:rPr lang="es-419" smtClean="0"/>
              <a:t>8/2/2023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DE8FDD-5051-624E-009F-A523C242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5CCF28-11F4-1F90-8BC6-0A8E8312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E2D7-9612-4C67-98CF-B49A2890DBA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8274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6E30A-1565-A129-BFB0-921ECD74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2700C6-8B46-4770-6F70-DF5E0BFE9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346004-3D37-76E8-DC8B-918B8812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F66C-3060-46A8-8759-4D8635DE2C25}" type="datetimeFigureOut">
              <a:rPr lang="es-419" smtClean="0"/>
              <a:t>8/2/2023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16262E-275B-12CA-FA13-27840CAB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47249C-2132-8BE1-ADB9-5F38856C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E2D7-9612-4C67-98CF-B49A2890DBA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7485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5B4DCC-915C-95EA-5561-BD21BBBD4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8F30FD-10A8-647B-5F0A-7F0D3B7AC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F9182-104C-E54C-9B6D-3EC14406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F66C-3060-46A8-8759-4D8635DE2C25}" type="datetimeFigureOut">
              <a:rPr lang="es-419" smtClean="0"/>
              <a:t>8/2/2023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DCAC9-F472-0A35-F77A-F7951B54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1DA7F7-75DC-1377-EB55-C8EE78E5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E2D7-9612-4C67-98CF-B49A2890DBA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7036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1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lIns="164592" tIns="82296" rIns="164592" bIns="82296" anchor="ctr">
            <a:noAutofit/>
          </a:bodyPr>
          <a:lstStyle>
            <a:lvl1pPr algn="ctr">
              <a:defRPr sz="1397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err="1"/>
              <a:t>Insertar</a:t>
            </a:r>
            <a:r>
              <a:rPr lang="en-US"/>
              <a:t> imagen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1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lIns="164592" tIns="82296" rIns="164592" bIns="82296" anchor="ctr">
            <a:noAutofit/>
          </a:bodyPr>
          <a:lstStyle>
            <a:lvl1pPr algn="ctr">
              <a:defRPr sz="1397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err="1"/>
              <a:t>Insertar</a:t>
            </a:r>
            <a:r>
              <a:rPr lang="en-US"/>
              <a:t> imagen</a:t>
            </a:r>
          </a:p>
        </p:txBody>
      </p:sp>
    </p:spTree>
    <p:extLst>
      <p:ext uri="{BB962C8B-B14F-4D97-AF65-F5344CB8AC3E}">
        <p14:creationId xmlns:p14="http://schemas.microsoft.com/office/powerpoint/2010/main" val="3458161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71">
          <p15:clr>
            <a:srgbClr val="FBAE40"/>
          </p15:clr>
        </p15:guide>
        <p15:guide id="3" pos="902">
          <p15:clr>
            <a:srgbClr val="FBAE40"/>
          </p15:clr>
        </p15:guide>
        <p15:guide id="4" pos="5240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D9BB4-FE1F-0A2D-8AD1-3E4DD2AC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D153BF-F783-3632-442F-94EC8B69E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817E37-B642-7D73-6474-39CEE878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F66C-3060-46A8-8759-4D8635DE2C25}" type="datetimeFigureOut">
              <a:rPr lang="es-419" smtClean="0"/>
              <a:t>8/2/2023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0615C0-5A1B-E251-4BDD-650AE484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ABCEFB-78B5-02FA-42CD-B064DC24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E2D7-9612-4C67-98CF-B49A2890DBA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4377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50FB6-A58D-CA51-CBB5-15397CF4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8A5BE9-DE85-45D2-6245-609093502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B8AAA7-B29C-5371-B1FE-862CA9A4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F66C-3060-46A8-8759-4D8635DE2C25}" type="datetimeFigureOut">
              <a:rPr lang="es-419" smtClean="0"/>
              <a:t>8/2/2023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7F73DE-84D4-7225-31FB-79AB056F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F615A5-FFB2-5F13-BFB9-E3F3AAAF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E2D7-9612-4C67-98CF-B49A2890DBA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1544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D8012-15B4-AE73-F42F-A574A00E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684F37-2751-3349-FC57-F63E7B380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FD5271-B7BF-00F2-7771-11A4246F2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23B34F-00D2-07E7-B296-67E9202E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F66C-3060-46A8-8759-4D8635DE2C25}" type="datetimeFigureOut">
              <a:rPr lang="es-419" smtClean="0"/>
              <a:t>8/2/2023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1893F2-0FC7-C883-80C4-4E826A40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B3FAE0-2C90-219B-12DB-35D2BDDF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E2D7-9612-4C67-98CF-B49A2890DBA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5860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2230D-8CE1-06B9-FF14-9394B459F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C2625F-202C-FA6C-EB25-ACD4CFDB1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A51C37-6271-1C73-E890-4EB6A0B34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47EE25-420F-A770-7A65-DAA02B93A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F719AE0-CF7F-BEA0-1C56-4166ED69A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3842B8-4E89-E964-44EE-2DED2008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F66C-3060-46A8-8759-4D8635DE2C25}" type="datetimeFigureOut">
              <a:rPr lang="es-419" smtClean="0"/>
              <a:t>8/2/2023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3A2B4F-76FB-ACA0-87A3-7CA6438F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01281F-FE48-C6EC-604F-07482065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E2D7-9612-4C67-98CF-B49A2890DBA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700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D0F82-E556-2CE3-A53B-470B0AF3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5285CA-ADCB-9DC6-93BA-25E56D40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F66C-3060-46A8-8759-4D8635DE2C25}" type="datetimeFigureOut">
              <a:rPr lang="es-419" smtClean="0"/>
              <a:t>8/2/2023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271A61-E338-E452-52DD-00344B7A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DEE20B-C624-86D8-9570-9C087BE9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E2D7-9612-4C67-98CF-B49A2890DBA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6685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1D2BB5-B1EF-82E5-D9BC-290D25A9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F66C-3060-46A8-8759-4D8635DE2C25}" type="datetimeFigureOut">
              <a:rPr lang="es-419" smtClean="0"/>
              <a:t>8/2/2023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2F099F-EA54-F665-91EB-04A40E73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2C5829-8B24-E8DE-E00B-7049DCB2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E2D7-9612-4C67-98CF-B49A2890DBA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604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4BE73-61F5-BF95-AF17-AC5FA364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BC2CFD-D381-6F62-8AB4-C8529C1C6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0CCACC-427A-E76C-4DBB-16F23C4A9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A542A9-C1E5-A001-1711-DA2F712D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F66C-3060-46A8-8759-4D8635DE2C25}" type="datetimeFigureOut">
              <a:rPr lang="es-419" smtClean="0"/>
              <a:t>8/2/2023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F29D03-7F9D-96BF-16AA-2A93601B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AA84CB-AA6B-437D-33D0-CD2EE640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E2D7-9612-4C67-98CF-B49A2890DBA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1073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2F77E-E720-0F99-3D74-416BA732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2980F0-2721-6AB7-61B2-A0DD9852D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28690D-BA04-6BAB-7F2C-C0CC67578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9F53D6-93E3-CE9B-DC05-9DD81F21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F66C-3060-46A8-8759-4D8635DE2C25}" type="datetimeFigureOut">
              <a:rPr lang="es-419" smtClean="0"/>
              <a:t>8/2/2023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514877-AC42-637F-152B-8532C346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8BD8A1-8354-974E-C053-54840C92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E2D7-9612-4C67-98CF-B49A2890DBA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7142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D9F3BC-28BD-5A2D-56AF-BEB604C8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B018DF-329F-9B81-3668-78DD469AF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CD749D-85C9-08A3-C7B5-C6814FCF1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1F66C-3060-46A8-8759-4D8635DE2C25}" type="datetimeFigureOut">
              <a:rPr lang="es-419" smtClean="0"/>
              <a:t>8/2/2023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E998A7-E818-D579-1A40-F76150C8E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8366AF-7C21-30BB-747F-33A82F796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6E2D7-9612-4C67-98CF-B49A2890DBA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324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munaenergetica@agenciase.org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unaenergetica.c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CAEED-21C2-A68A-E46E-E3F36AC2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0" y="365125"/>
            <a:ext cx="3672840" cy="1325563"/>
          </a:xfrm>
        </p:spPr>
        <p:txBody>
          <a:bodyPr/>
          <a:lstStyle/>
          <a:p>
            <a:endParaRPr lang="es-419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1F9F6AA6-FE63-4639-8996-51DFFEE32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14" name="Imagen 1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04294815-E23A-78A1-5D05-C4D5D2351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"/>
          <a:stretch/>
        </p:blipFill>
        <p:spPr>
          <a:xfrm>
            <a:off x="1" y="-54429"/>
            <a:ext cx="12192000" cy="685812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3F594E-60D7-57BD-8181-BAB6E60FA56D}"/>
              </a:ext>
            </a:extLst>
          </p:cNvPr>
          <p:cNvSpPr txBox="1"/>
          <p:nvPr/>
        </p:nvSpPr>
        <p:spPr>
          <a:xfrm>
            <a:off x="3347208" y="3647351"/>
            <a:ext cx="8093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Oswald" panose="00000500000000000000" pitchFamily="2" charset="0"/>
                <a:ea typeface="ヒラギノ角ゴ Pro W3" charset="-128"/>
              </a:rPr>
              <a:t>Reunión informativa por Zoom, Miércoles 8 de febrero de 2023</a:t>
            </a:r>
          </a:p>
          <a:p>
            <a:pPr algn="ctr"/>
            <a:endParaRPr lang="es-CL" sz="1600" b="1" kern="0" dirty="0">
              <a:solidFill>
                <a:schemeClr val="bg1"/>
              </a:solidFill>
              <a:latin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90644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03ABBCA-F7B9-AC4C-8229-F3587B941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9" y="6174325"/>
            <a:ext cx="1788527" cy="4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EBA3A-499C-6EC1-8AF5-D6E8B830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25817"/>
          <a:stretch/>
        </p:blipFill>
        <p:spPr>
          <a:xfrm>
            <a:off x="10391681" y="215524"/>
            <a:ext cx="1440180" cy="69653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44E884DA-8632-3803-DB42-947531C9046B}"/>
              </a:ext>
            </a:extLst>
          </p:cNvPr>
          <p:cNvSpPr txBox="1">
            <a:spLocks/>
          </p:cNvSpPr>
          <p:nvPr/>
        </p:nvSpPr>
        <p:spPr bwMode="auto">
          <a:xfrm>
            <a:off x="499889" y="215524"/>
            <a:ext cx="9891792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CB7"/>
                </a:solidFill>
                <a:latin typeface="+mj-lt"/>
                <a:ea typeface="ヒラギノ角ゴ Pro W3" charset="-128"/>
                <a:cs typeface="Verdana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450035">
              <a:defRPr/>
            </a:pPr>
            <a:r>
              <a:rPr lang="es-ES" sz="4000" b="1" dirty="0">
                <a:solidFill>
                  <a:srgbClr val="009999"/>
                </a:solidFill>
                <a:latin typeface="Oswald" panose="00000500000000000000" pitchFamily="2" charset="0"/>
              </a:rPr>
              <a:t>Especificaciones del servicio</a:t>
            </a:r>
          </a:p>
          <a:p>
            <a:pPr defTabSz="450035">
              <a:defRPr/>
            </a:pPr>
            <a:r>
              <a:rPr lang="es-ES" sz="4000" dirty="0">
                <a:solidFill>
                  <a:srgbClr val="009999"/>
                </a:solidFill>
                <a:latin typeface="Oswald" panose="00000500000000000000" pitchFamily="2" charset="0"/>
              </a:rPr>
              <a:t>Entregables</a:t>
            </a:r>
            <a:endParaRPr lang="es-ES" sz="4000" b="1" dirty="0">
              <a:solidFill>
                <a:srgbClr val="009999"/>
              </a:solidFill>
              <a:latin typeface="Oswald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E297631-7546-B330-2DD9-141F5DE98C8B}"/>
              </a:ext>
            </a:extLst>
          </p:cNvPr>
          <p:cNvSpPr txBox="1"/>
          <p:nvPr/>
        </p:nvSpPr>
        <p:spPr>
          <a:xfrm>
            <a:off x="825622" y="2094895"/>
            <a:ext cx="4243527" cy="715089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Informe de avance N°1 </a:t>
            </a:r>
            <a:r>
              <a:rPr lang="es-C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(25 días)</a:t>
            </a:r>
          </a:p>
          <a:p>
            <a:pPr algn="r" defTabSz="617220">
              <a:defRPr/>
            </a:pPr>
            <a:r>
              <a:rPr lang="es-C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30% del monto total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89FD6C-520C-DF1C-3A0C-1045E38CE273}"/>
              </a:ext>
            </a:extLst>
          </p:cNvPr>
          <p:cNvSpPr txBox="1"/>
          <p:nvPr/>
        </p:nvSpPr>
        <p:spPr>
          <a:xfrm>
            <a:off x="825622" y="3988876"/>
            <a:ext cx="4243527" cy="715089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Reporte final</a:t>
            </a:r>
            <a:r>
              <a:rPr lang="es-C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(60 días)</a:t>
            </a:r>
          </a:p>
          <a:p>
            <a:pPr algn="r" defTabSz="617220">
              <a:defRPr/>
            </a:pPr>
            <a:r>
              <a:rPr lang="es-C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70% del monto total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8383EA1-993C-CFBD-C47E-BDBE227E46C2}"/>
              </a:ext>
            </a:extLst>
          </p:cNvPr>
          <p:cNvSpPr txBox="1"/>
          <p:nvPr/>
        </p:nvSpPr>
        <p:spPr>
          <a:xfrm>
            <a:off x="5291091" y="1788429"/>
            <a:ext cx="5924721" cy="13280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Programa de actividades y Carta Gantt</a:t>
            </a:r>
          </a:p>
          <a:p>
            <a:pPr algn="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Acta de inicio de implementación</a:t>
            </a:r>
          </a:p>
          <a:p>
            <a:pPr algn="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Contrato u Orden de Compra entre las empresas</a:t>
            </a:r>
          </a:p>
          <a:p>
            <a:pPr algn="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Reporte de ejecución de las actividades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FD2AC9-68A9-0435-86E8-A8BD388AF00B}"/>
              </a:ext>
            </a:extLst>
          </p:cNvPr>
          <p:cNvSpPr txBox="1"/>
          <p:nvPr/>
        </p:nvSpPr>
        <p:spPr>
          <a:xfrm>
            <a:off x="5291091" y="3375943"/>
            <a:ext cx="5924721" cy="1940957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Programa de actividades y Carta Gantt</a:t>
            </a:r>
          </a:p>
          <a:p>
            <a:pPr algn="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Reporte de la ejecución del 100% de las actividades</a:t>
            </a:r>
          </a:p>
          <a:p>
            <a:pPr algn="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Resultados e impactos del proyecto</a:t>
            </a:r>
          </a:p>
          <a:p>
            <a:pPr algn="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Conclusiones y recomendaciones finales</a:t>
            </a:r>
          </a:p>
          <a:p>
            <a:pPr algn="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Reporte de rendición del 100% de los gastos de inversión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2A1C55-A73E-C8BE-DFA5-7DEC34067A45}"/>
              </a:ext>
            </a:extLst>
          </p:cNvPr>
          <p:cNvSpPr txBox="1"/>
          <p:nvPr/>
        </p:nvSpPr>
        <p:spPr>
          <a:xfrm>
            <a:off x="825622" y="5699275"/>
            <a:ext cx="10390190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MX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Para cada reporte se deberá acreditar el cumplimiento de las obligaciones laborales y previsionales </a:t>
            </a:r>
            <a:endParaRPr lang="es-CL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03ABBCA-F7B9-AC4C-8229-F3587B941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9" y="6174325"/>
            <a:ext cx="1788527" cy="4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EBA3A-499C-6EC1-8AF5-D6E8B830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25817"/>
          <a:stretch/>
        </p:blipFill>
        <p:spPr>
          <a:xfrm>
            <a:off x="10391681" y="215524"/>
            <a:ext cx="1440180" cy="69653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44E884DA-8632-3803-DB42-947531C9046B}"/>
              </a:ext>
            </a:extLst>
          </p:cNvPr>
          <p:cNvSpPr txBox="1">
            <a:spLocks/>
          </p:cNvSpPr>
          <p:nvPr/>
        </p:nvSpPr>
        <p:spPr bwMode="auto">
          <a:xfrm>
            <a:off x="499889" y="215524"/>
            <a:ext cx="9891792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CB7"/>
                </a:solidFill>
                <a:latin typeface="+mj-lt"/>
                <a:ea typeface="ヒラギノ角ゴ Pro W3" charset="-128"/>
                <a:cs typeface="Verdana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450035">
              <a:defRPr/>
            </a:pPr>
            <a:r>
              <a:rPr lang="es-ES" sz="4000" dirty="0">
                <a:solidFill>
                  <a:srgbClr val="009999"/>
                </a:solidFill>
                <a:latin typeface="Oswald" panose="00000500000000000000" pitchFamily="2" charset="0"/>
              </a:rPr>
              <a:t>Configuración </a:t>
            </a:r>
            <a:r>
              <a:rPr lang="es-ES" sz="4000" b="1" dirty="0">
                <a:solidFill>
                  <a:srgbClr val="009999"/>
                </a:solidFill>
                <a:latin typeface="Oswald" panose="00000500000000000000" pitchFamily="2" charset="0"/>
              </a:rPr>
              <a:t>empresas chilenas y uruguayas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8D58FE8-AD62-EE2F-8672-D89B59B1FD20}"/>
              </a:ext>
            </a:extLst>
          </p:cNvPr>
          <p:cNvGrpSpPr/>
          <p:nvPr/>
        </p:nvGrpSpPr>
        <p:grpSpPr>
          <a:xfrm>
            <a:off x="2610613" y="1449630"/>
            <a:ext cx="2276152" cy="429624"/>
            <a:chOff x="0" y="740942"/>
            <a:chExt cx="7010045" cy="636480"/>
          </a:xfrm>
          <a:solidFill>
            <a:srgbClr val="009999"/>
          </a:solidFill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742B3C47-6200-8307-E9F3-2527A483DD82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ángulo: esquinas redondeadas 4">
              <a:extLst>
                <a:ext uri="{FF2B5EF4-FFF2-40B4-BE49-F238E27FC236}">
                  <a16:creationId xmlns:a16="http://schemas.microsoft.com/office/drawing/2014/main" id="{5A8473ED-D107-C319-FC6D-0BECC40FCAD8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/>
                <a:t>CHILE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0F689FA-C6C8-B255-5563-7B0A7CCD34F8}"/>
              </a:ext>
            </a:extLst>
          </p:cNvPr>
          <p:cNvGrpSpPr/>
          <p:nvPr/>
        </p:nvGrpSpPr>
        <p:grpSpPr>
          <a:xfrm>
            <a:off x="6997489" y="1428658"/>
            <a:ext cx="2276152" cy="429624"/>
            <a:chOff x="0" y="740942"/>
            <a:chExt cx="7010045" cy="636480"/>
          </a:xfrm>
          <a:solidFill>
            <a:srgbClr val="009999"/>
          </a:solidFill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260806A-55E9-D00B-11BF-774204B09F59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: esquinas redondeadas 4">
              <a:extLst>
                <a:ext uri="{FF2B5EF4-FFF2-40B4-BE49-F238E27FC236}">
                  <a16:creationId xmlns:a16="http://schemas.microsoft.com/office/drawing/2014/main" id="{D3FA99EC-9E70-6054-2358-A6A55176A15B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/>
                <a:t>URUGUAY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A30897CA-F0C4-EBBD-2B9F-358FDC0ED8BD}"/>
              </a:ext>
            </a:extLst>
          </p:cNvPr>
          <p:cNvSpPr txBox="1"/>
          <p:nvPr/>
        </p:nvSpPr>
        <p:spPr>
          <a:xfrm>
            <a:off x="1601043" y="2103772"/>
            <a:ext cx="4243527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Postula la propuesta a la Agencia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636F3A-EF98-12A1-1534-FD0CC5E04697}"/>
              </a:ext>
            </a:extLst>
          </p:cNvPr>
          <p:cNvSpPr txBox="1"/>
          <p:nvPr/>
        </p:nvSpPr>
        <p:spPr>
          <a:xfrm>
            <a:off x="6078019" y="2103772"/>
            <a:ext cx="4243527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Acuerda términos con empresa chilena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7AAB749-EB6A-F456-EDFA-3E90EDBFAD92}"/>
              </a:ext>
            </a:extLst>
          </p:cNvPr>
          <p:cNvSpPr txBox="1"/>
          <p:nvPr/>
        </p:nvSpPr>
        <p:spPr>
          <a:xfrm>
            <a:off x="1601043" y="4321454"/>
            <a:ext cx="4243527" cy="715089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Recibe financiamiento de la Agencia (contra aprobación reportes)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AAE90AF-FBF1-4BE0-B2FB-83D2996BBCD0}"/>
              </a:ext>
            </a:extLst>
          </p:cNvPr>
          <p:cNvSpPr txBox="1"/>
          <p:nvPr/>
        </p:nvSpPr>
        <p:spPr>
          <a:xfrm>
            <a:off x="6078019" y="4321454"/>
            <a:ext cx="4243527" cy="715089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Recibe pagos de la empresa chilena (acuerdo entre privados)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ECD4C43-3EB0-3626-2379-93911143898C}"/>
              </a:ext>
            </a:extLst>
          </p:cNvPr>
          <p:cNvSpPr txBox="1"/>
          <p:nvPr/>
        </p:nvSpPr>
        <p:spPr>
          <a:xfrm>
            <a:off x="1601043" y="5164104"/>
            <a:ext cx="4243527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Plazo de ejecución de 60 días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DFA21B5-7D46-AC30-24A2-9438BF7AA68D}"/>
              </a:ext>
            </a:extLst>
          </p:cNvPr>
          <p:cNvSpPr txBox="1"/>
          <p:nvPr/>
        </p:nvSpPr>
        <p:spPr>
          <a:xfrm>
            <a:off x="6078019" y="5167906"/>
            <a:ext cx="4243527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Plazo de ejecución de 45 días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751E097-4B19-B841-3C66-6D5B78E39B69}"/>
              </a:ext>
            </a:extLst>
          </p:cNvPr>
          <p:cNvSpPr txBox="1"/>
          <p:nvPr/>
        </p:nvSpPr>
        <p:spPr>
          <a:xfrm>
            <a:off x="1266757" y="3466988"/>
            <a:ext cx="4841078" cy="715089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solidFill>
                  <a:srgbClr val="00999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Presenta contrato entre empresas a la Agencia (respetando montos del Anexo 4)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3B19E2E-9B2D-ED4C-B4BA-CE3B7790AA6C}"/>
              </a:ext>
            </a:extLst>
          </p:cNvPr>
          <p:cNvSpPr txBox="1"/>
          <p:nvPr/>
        </p:nvSpPr>
        <p:spPr>
          <a:xfrm>
            <a:off x="1337778" y="2639956"/>
            <a:ext cx="4770057" cy="715089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solidFill>
                  <a:srgbClr val="00999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Fijan montos de pago acordados para cada empresa por proyecto (Anexo 4)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6DE26F0-80F0-9E97-10A2-7C5B41503C64}"/>
              </a:ext>
            </a:extLst>
          </p:cNvPr>
          <p:cNvSpPr txBox="1"/>
          <p:nvPr/>
        </p:nvSpPr>
        <p:spPr>
          <a:xfrm>
            <a:off x="1601043" y="5704088"/>
            <a:ext cx="4243527" cy="715089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Acredita el pago de al menos un 80% del monto acordado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38D073C-5225-ECB6-F83F-6AE5005EB9A8}"/>
              </a:ext>
            </a:extLst>
          </p:cNvPr>
          <p:cNvSpPr txBox="1"/>
          <p:nvPr/>
        </p:nvSpPr>
        <p:spPr>
          <a:xfrm>
            <a:off x="6078019" y="5704087"/>
            <a:ext cx="4243527" cy="715089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Acredita ejecución de obras y capacitaciones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AE597E1-0D99-61E1-BDDA-52986E845DF6}"/>
              </a:ext>
            </a:extLst>
          </p:cNvPr>
          <p:cNvSpPr txBox="1"/>
          <p:nvPr/>
        </p:nvSpPr>
        <p:spPr>
          <a:xfrm>
            <a:off x="8843259" y="3175589"/>
            <a:ext cx="2701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FCB5C1"/>
                </a:solidFill>
                <a:latin typeface="Oswald" panose="00000500000000000000" pitchFamily="2" charset="0"/>
                <a:ea typeface="ヒラギノ角ゴ Pro W3" charset="-128"/>
              </a:rPr>
              <a:t>Adjudicación</a:t>
            </a:r>
            <a:endParaRPr lang="es-CL" sz="1600" b="1" kern="0" dirty="0">
              <a:solidFill>
                <a:srgbClr val="FCB5C1"/>
              </a:solidFill>
              <a:latin typeface="Oswald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427CD31-B492-47B9-9089-01D6E4A461EE}"/>
              </a:ext>
            </a:extLst>
          </p:cNvPr>
          <p:cNvCxnSpPr>
            <a:cxnSpLocks/>
          </p:cNvCxnSpPr>
          <p:nvPr/>
        </p:nvCxnSpPr>
        <p:spPr>
          <a:xfrm>
            <a:off x="727969" y="3411244"/>
            <a:ext cx="8480358" cy="0"/>
          </a:xfrm>
          <a:prstGeom prst="line">
            <a:avLst/>
          </a:prstGeom>
          <a:ln w="28575">
            <a:solidFill>
              <a:srgbClr val="FCB5C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7E9D4786-D95C-F8D0-C120-5F91D57E9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150" y="304800"/>
            <a:ext cx="90297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4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03ABBCA-F7B9-AC4C-8229-F3587B941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9" y="6174325"/>
            <a:ext cx="1788527" cy="4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EBA3A-499C-6EC1-8AF5-D6E8B830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25817"/>
          <a:stretch/>
        </p:blipFill>
        <p:spPr>
          <a:xfrm>
            <a:off x="10391681" y="215524"/>
            <a:ext cx="1440180" cy="69653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44E884DA-8632-3803-DB42-947531C9046B}"/>
              </a:ext>
            </a:extLst>
          </p:cNvPr>
          <p:cNvSpPr txBox="1">
            <a:spLocks/>
          </p:cNvSpPr>
          <p:nvPr/>
        </p:nvSpPr>
        <p:spPr bwMode="auto">
          <a:xfrm>
            <a:off x="499889" y="215524"/>
            <a:ext cx="9891792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CB7"/>
                </a:solidFill>
                <a:latin typeface="+mj-lt"/>
                <a:ea typeface="ヒラギノ角ゴ Pro W3" charset="-128"/>
                <a:cs typeface="Verdana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450035">
              <a:defRPr/>
            </a:pPr>
            <a:r>
              <a:rPr lang="es-ES" sz="4000" dirty="0">
                <a:solidFill>
                  <a:srgbClr val="009999"/>
                </a:solidFill>
                <a:latin typeface="Oswald" panose="00000500000000000000" pitchFamily="2" charset="0"/>
              </a:rPr>
              <a:t>Configuración </a:t>
            </a:r>
            <a:r>
              <a:rPr lang="es-ES" sz="4000" b="1" dirty="0">
                <a:solidFill>
                  <a:srgbClr val="009999"/>
                </a:solidFill>
                <a:latin typeface="Oswald" panose="00000500000000000000" pitchFamily="2" charset="0"/>
              </a:rPr>
              <a:t>empresas chilenas y uruguayas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8D58FE8-AD62-EE2F-8672-D89B59B1FD20}"/>
              </a:ext>
            </a:extLst>
          </p:cNvPr>
          <p:cNvGrpSpPr/>
          <p:nvPr/>
        </p:nvGrpSpPr>
        <p:grpSpPr>
          <a:xfrm rot="16200000">
            <a:off x="-323793" y="4232530"/>
            <a:ext cx="2276152" cy="429624"/>
            <a:chOff x="0" y="740942"/>
            <a:chExt cx="7010045" cy="636480"/>
          </a:xfrm>
          <a:solidFill>
            <a:srgbClr val="009999"/>
          </a:solidFill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742B3C47-6200-8307-E9F3-2527A483DD82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ángulo: esquinas redondeadas 4">
              <a:extLst>
                <a:ext uri="{FF2B5EF4-FFF2-40B4-BE49-F238E27FC236}">
                  <a16:creationId xmlns:a16="http://schemas.microsoft.com/office/drawing/2014/main" id="{5A8473ED-D107-C319-FC6D-0BECC40FCAD8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/>
                <a:t>CHILE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0F689FA-C6C8-B255-5563-7B0A7CCD34F8}"/>
              </a:ext>
            </a:extLst>
          </p:cNvPr>
          <p:cNvGrpSpPr/>
          <p:nvPr/>
        </p:nvGrpSpPr>
        <p:grpSpPr>
          <a:xfrm>
            <a:off x="5881921" y="1167329"/>
            <a:ext cx="2276152" cy="429624"/>
            <a:chOff x="0" y="740942"/>
            <a:chExt cx="7010045" cy="636480"/>
          </a:xfrm>
          <a:solidFill>
            <a:srgbClr val="009999"/>
          </a:solidFill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260806A-55E9-D00B-11BF-774204B09F59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: esquinas redondeadas 4">
              <a:extLst>
                <a:ext uri="{FF2B5EF4-FFF2-40B4-BE49-F238E27FC236}">
                  <a16:creationId xmlns:a16="http://schemas.microsoft.com/office/drawing/2014/main" id="{D3FA99EC-9E70-6054-2358-A6A55176A15B}"/>
                </a:ext>
              </a:extLst>
            </p:cNvPr>
            <p:cNvSpPr txBox="1"/>
            <p:nvPr/>
          </p:nvSpPr>
          <p:spPr>
            <a:xfrm>
              <a:off x="169992" y="772011"/>
              <a:ext cx="6638901" cy="5743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/>
                <a:t>URUGUAY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ECD4C43-3EB0-3626-2379-93911143898C}"/>
              </a:ext>
            </a:extLst>
          </p:cNvPr>
          <p:cNvSpPr txBox="1"/>
          <p:nvPr/>
        </p:nvSpPr>
        <p:spPr>
          <a:xfrm>
            <a:off x="2592657" y="3170269"/>
            <a:ext cx="4243527" cy="408623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Pago a ambas partes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DFA21B5-7D46-AC30-24A2-9438BF7AA68D}"/>
              </a:ext>
            </a:extLst>
          </p:cNvPr>
          <p:cNvSpPr txBox="1"/>
          <p:nvPr/>
        </p:nvSpPr>
        <p:spPr>
          <a:xfrm>
            <a:off x="7142784" y="2611755"/>
            <a:ext cx="4243527" cy="1634490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Empresa chilena puede contratar a otra empresa uruguaya, bajo solicitud formal a la Agencia y con medios de verificación de la no colaboración de la empresa uruguaya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6DE26F0-80F0-9E97-10A2-7C5B41503C64}"/>
              </a:ext>
            </a:extLst>
          </p:cNvPr>
          <p:cNvSpPr txBox="1"/>
          <p:nvPr/>
        </p:nvSpPr>
        <p:spPr>
          <a:xfrm>
            <a:off x="2585242" y="4917931"/>
            <a:ext cx="4243527" cy="1328023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Se asegura el pago a la empresa uruguaya a través de un nuevo convenio, y se cobra la boleta/póliza de garantía a la empresa chilena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38D073C-5225-ECB6-F83F-6AE5005EB9A8}"/>
              </a:ext>
            </a:extLst>
          </p:cNvPr>
          <p:cNvSpPr txBox="1"/>
          <p:nvPr/>
        </p:nvSpPr>
        <p:spPr>
          <a:xfrm>
            <a:off x="7142783" y="5246006"/>
            <a:ext cx="4243527" cy="715089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Se cobra la boleta/póliza de garantía a la empresa chilena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46C6351-D783-EEC0-CFC7-DFD81EAAB7DA}"/>
              </a:ext>
            </a:extLst>
          </p:cNvPr>
          <p:cNvGrpSpPr/>
          <p:nvPr/>
        </p:nvGrpSpPr>
        <p:grpSpPr>
          <a:xfrm rot="16200000">
            <a:off x="507664" y="3135986"/>
            <a:ext cx="1875477" cy="429624"/>
            <a:chOff x="0" y="740942"/>
            <a:chExt cx="7010045" cy="636480"/>
          </a:xfrm>
          <a:solidFill>
            <a:srgbClr val="52A2D1"/>
          </a:solidFill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065BA46A-9AD1-CE62-D60C-D456C9DD2E3C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: esquinas redondeadas 4">
              <a:extLst>
                <a:ext uri="{FF2B5EF4-FFF2-40B4-BE49-F238E27FC236}">
                  <a16:creationId xmlns:a16="http://schemas.microsoft.com/office/drawing/2014/main" id="{1885539E-0B76-CD48-529E-42B0AF24ECB3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/>
                <a:t>Cumple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719F3FAE-AD9E-3319-3ED3-0BCD84E34AB2}"/>
              </a:ext>
            </a:extLst>
          </p:cNvPr>
          <p:cNvGrpSpPr/>
          <p:nvPr/>
        </p:nvGrpSpPr>
        <p:grpSpPr>
          <a:xfrm rot="16200000">
            <a:off x="528635" y="5367131"/>
            <a:ext cx="1875477" cy="429624"/>
            <a:chOff x="0" y="740942"/>
            <a:chExt cx="7010045" cy="636480"/>
          </a:xfrm>
          <a:solidFill>
            <a:srgbClr val="FFD961"/>
          </a:solidFill>
        </p:grpSpPr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44A76C44-4549-5067-F656-7ADD4B390337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ángulo: esquinas redondeadas 4">
              <a:extLst>
                <a:ext uri="{FF2B5EF4-FFF2-40B4-BE49-F238E27FC236}">
                  <a16:creationId xmlns:a16="http://schemas.microsoft.com/office/drawing/2014/main" id="{DA1042FE-B6BB-E842-D4D2-D6878F33043D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/>
                <a:t>No cumple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EB263EFD-50E8-8729-69FD-9B27C7542E85}"/>
              </a:ext>
            </a:extLst>
          </p:cNvPr>
          <p:cNvGrpSpPr/>
          <p:nvPr/>
        </p:nvGrpSpPr>
        <p:grpSpPr>
          <a:xfrm>
            <a:off x="3849833" y="1768183"/>
            <a:ext cx="1875477" cy="429624"/>
            <a:chOff x="0" y="740942"/>
            <a:chExt cx="7010045" cy="636480"/>
          </a:xfrm>
          <a:solidFill>
            <a:srgbClr val="52A2D1"/>
          </a:solidFill>
        </p:grpSpPr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707FB21C-C50E-B12A-5378-4FA4F35B36E1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ángulo: esquinas redondeadas 4">
              <a:extLst>
                <a:ext uri="{FF2B5EF4-FFF2-40B4-BE49-F238E27FC236}">
                  <a16:creationId xmlns:a16="http://schemas.microsoft.com/office/drawing/2014/main" id="{9BEFD6E3-2DEA-D39D-A9A6-2C967166E025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/>
                <a:t>Cumple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7FD5AAC-1C6D-CB7C-0D7D-3F1A2344394A}"/>
              </a:ext>
            </a:extLst>
          </p:cNvPr>
          <p:cNvGrpSpPr/>
          <p:nvPr/>
        </p:nvGrpSpPr>
        <p:grpSpPr>
          <a:xfrm>
            <a:off x="8270588" y="1768183"/>
            <a:ext cx="1875477" cy="429624"/>
            <a:chOff x="0" y="740942"/>
            <a:chExt cx="7010045" cy="636480"/>
          </a:xfrm>
          <a:solidFill>
            <a:srgbClr val="FFD961"/>
          </a:solidFill>
        </p:grpSpPr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FB0FFF93-0802-1155-074A-B212B0C96972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ángulo: esquinas redondeadas 4">
              <a:extLst>
                <a:ext uri="{FF2B5EF4-FFF2-40B4-BE49-F238E27FC236}">
                  <a16:creationId xmlns:a16="http://schemas.microsoft.com/office/drawing/2014/main" id="{59E9B27C-E7AD-3330-42C1-4509B58757BC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/>
                <a:t>No cumple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94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03ABBCA-F7B9-AC4C-8229-F3587B941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9" y="6174325"/>
            <a:ext cx="1788527" cy="4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EBA3A-499C-6EC1-8AF5-D6E8B830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25817"/>
          <a:stretch/>
        </p:blipFill>
        <p:spPr>
          <a:xfrm>
            <a:off x="10391681" y="215524"/>
            <a:ext cx="1440180" cy="69653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44E884DA-8632-3803-DB42-947531C9046B}"/>
              </a:ext>
            </a:extLst>
          </p:cNvPr>
          <p:cNvSpPr txBox="1">
            <a:spLocks/>
          </p:cNvSpPr>
          <p:nvPr/>
        </p:nvSpPr>
        <p:spPr bwMode="auto">
          <a:xfrm>
            <a:off x="499889" y="215524"/>
            <a:ext cx="9891792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CB7"/>
                </a:solidFill>
                <a:latin typeface="+mj-lt"/>
                <a:ea typeface="ヒラギノ角ゴ Pro W3" charset="-128"/>
                <a:cs typeface="Verdana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450035">
              <a:defRPr/>
            </a:pPr>
            <a:r>
              <a:rPr lang="es-ES" sz="4000" dirty="0">
                <a:solidFill>
                  <a:srgbClr val="009999"/>
                </a:solidFill>
                <a:latin typeface="Oswald" panose="00000500000000000000" pitchFamily="2" charset="0"/>
              </a:rPr>
              <a:t>Infraestructuras a intervenir</a:t>
            </a:r>
            <a:endParaRPr lang="es-ES" sz="4000" b="1" dirty="0">
              <a:solidFill>
                <a:srgbClr val="009999"/>
              </a:solidFill>
              <a:latin typeface="Oswald" panose="00000500000000000000" pitchFamily="2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64890C1-737E-FFE9-6DC5-5894904470B7}"/>
              </a:ext>
            </a:extLst>
          </p:cNvPr>
          <p:cNvGrpSpPr/>
          <p:nvPr/>
        </p:nvGrpSpPr>
        <p:grpSpPr>
          <a:xfrm>
            <a:off x="873253" y="1075847"/>
            <a:ext cx="2276152" cy="429624"/>
            <a:chOff x="0" y="740942"/>
            <a:chExt cx="7010045" cy="636480"/>
          </a:xfrm>
          <a:solidFill>
            <a:srgbClr val="009999"/>
          </a:solidFill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7235729D-D4FC-CE1D-88F9-EB93B95EDE4F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ángulo: esquinas redondeadas 4">
              <a:extLst>
                <a:ext uri="{FF2B5EF4-FFF2-40B4-BE49-F238E27FC236}">
                  <a16:creationId xmlns:a16="http://schemas.microsoft.com/office/drawing/2014/main" id="{DC694FAF-43A2-68FB-D5B2-628983D57218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/>
                <a:t>CHILE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0EF21AE-64B6-2BF8-05D1-D9D51F847D89}"/>
              </a:ext>
            </a:extLst>
          </p:cNvPr>
          <p:cNvGrpSpPr/>
          <p:nvPr/>
        </p:nvGrpSpPr>
        <p:grpSpPr>
          <a:xfrm>
            <a:off x="3356315" y="1075847"/>
            <a:ext cx="2276152" cy="429624"/>
            <a:chOff x="0" y="740942"/>
            <a:chExt cx="7010045" cy="636480"/>
          </a:xfrm>
          <a:solidFill>
            <a:srgbClr val="FFD961"/>
          </a:solidFill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F2EDBF78-8E85-DA2A-5F11-360308EF9529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: esquinas redondeadas 4">
              <a:extLst>
                <a:ext uri="{FF2B5EF4-FFF2-40B4-BE49-F238E27FC236}">
                  <a16:creationId xmlns:a16="http://schemas.microsoft.com/office/drawing/2014/main" id="{D3024649-3356-2D38-3C8A-3D6CD2CB0D53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>
                  <a:solidFill>
                    <a:schemeClr val="tx1"/>
                  </a:solidFill>
                </a:rPr>
                <a:t>CONCHALÍ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CB880BC-763B-8589-C2B2-64050A636720}"/>
              </a:ext>
            </a:extLst>
          </p:cNvPr>
          <p:cNvGrpSpPr/>
          <p:nvPr/>
        </p:nvGrpSpPr>
        <p:grpSpPr>
          <a:xfrm>
            <a:off x="5839377" y="1075847"/>
            <a:ext cx="2276152" cy="429624"/>
            <a:chOff x="0" y="740942"/>
            <a:chExt cx="7010045" cy="636480"/>
          </a:xfrm>
          <a:noFill/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DF59547F-9F9C-0A21-9FE2-D0B408733A1B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  <a:ln>
              <a:solidFill>
                <a:srgbClr val="FFD96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ángulo: esquinas redondeadas 4">
              <a:extLst>
                <a:ext uri="{FF2B5EF4-FFF2-40B4-BE49-F238E27FC236}">
                  <a16:creationId xmlns:a16="http://schemas.microsoft.com/office/drawing/2014/main" id="{963F4D95-496E-FC39-27D1-7D1EBB96D046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>
                  <a:solidFill>
                    <a:schemeClr val="tx1"/>
                  </a:solidFill>
                </a:rPr>
                <a:t>TEMUCO</a:t>
              </a: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9D47511-AC52-7AB3-4343-81CCF4535A38}"/>
              </a:ext>
            </a:extLst>
          </p:cNvPr>
          <p:cNvSpPr txBox="1"/>
          <p:nvPr/>
        </p:nvSpPr>
        <p:spPr>
          <a:xfrm>
            <a:off x="499889" y="6285071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i="1" dirty="0">
                <a:latin typeface="Calibri (Cuerpo)"/>
              </a:rPr>
              <a:t>https://goo.gl/maps/LqRrMjKjhoBBvY1y9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EFBF3A59-CD3B-E26A-D8B7-56D446E253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267" b="15993"/>
          <a:stretch/>
        </p:blipFill>
        <p:spPr>
          <a:xfrm>
            <a:off x="1761337" y="1715037"/>
            <a:ext cx="8669326" cy="4459288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7007BF06-436D-08E1-D495-D5003B00E32C}"/>
              </a:ext>
            </a:extLst>
          </p:cNvPr>
          <p:cNvSpPr txBox="1"/>
          <p:nvPr/>
        </p:nvSpPr>
        <p:spPr>
          <a:xfrm>
            <a:off x="8396478" y="1100112"/>
            <a:ext cx="3295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Centro de Educación Ambiental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72705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4DD799BA-8485-8579-7219-5A8BAFF1F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27"/>
          <a:stretch/>
        </p:blipFill>
        <p:spPr>
          <a:xfrm>
            <a:off x="1761338" y="1715038"/>
            <a:ext cx="8669326" cy="445928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03ABBCA-F7B9-AC4C-8229-F3587B9414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9" y="6174325"/>
            <a:ext cx="1788527" cy="4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EBA3A-499C-6EC1-8AF5-D6E8B83087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25817"/>
          <a:stretch/>
        </p:blipFill>
        <p:spPr>
          <a:xfrm>
            <a:off x="10391681" y="215524"/>
            <a:ext cx="1440180" cy="69653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44E884DA-8632-3803-DB42-947531C9046B}"/>
              </a:ext>
            </a:extLst>
          </p:cNvPr>
          <p:cNvSpPr txBox="1">
            <a:spLocks/>
          </p:cNvSpPr>
          <p:nvPr/>
        </p:nvSpPr>
        <p:spPr bwMode="auto">
          <a:xfrm>
            <a:off x="499889" y="215524"/>
            <a:ext cx="9891792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CB7"/>
                </a:solidFill>
                <a:latin typeface="+mj-lt"/>
                <a:ea typeface="ヒラギノ角ゴ Pro W3" charset="-128"/>
                <a:cs typeface="Verdana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450035">
              <a:defRPr/>
            </a:pPr>
            <a:r>
              <a:rPr lang="es-ES" sz="4000" dirty="0">
                <a:solidFill>
                  <a:srgbClr val="009999"/>
                </a:solidFill>
                <a:latin typeface="Oswald" panose="00000500000000000000" pitchFamily="2" charset="0"/>
              </a:rPr>
              <a:t>Infraestructuras a intervenir</a:t>
            </a:r>
            <a:endParaRPr lang="es-ES" sz="4000" b="1" dirty="0">
              <a:solidFill>
                <a:srgbClr val="009999"/>
              </a:solidFill>
              <a:latin typeface="Oswald" panose="00000500000000000000" pitchFamily="2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64890C1-737E-FFE9-6DC5-5894904470B7}"/>
              </a:ext>
            </a:extLst>
          </p:cNvPr>
          <p:cNvGrpSpPr/>
          <p:nvPr/>
        </p:nvGrpSpPr>
        <p:grpSpPr>
          <a:xfrm>
            <a:off x="873253" y="1075847"/>
            <a:ext cx="2276152" cy="429624"/>
            <a:chOff x="0" y="740942"/>
            <a:chExt cx="7010045" cy="636480"/>
          </a:xfrm>
          <a:solidFill>
            <a:srgbClr val="009999"/>
          </a:solidFill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7235729D-D4FC-CE1D-88F9-EB93B95EDE4F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ángulo: esquinas redondeadas 4">
              <a:extLst>
                <a:ext uri="{FF2B5EF4-FFF2-40B4-BE49-F238E27FC236}">
                  <a16:creationId xmlns:a16="http://schemas.microsoft.com/office/drawing/2014/main" id="{DC694FAF-43A2-68FB-D5B2-628983D57218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/>
                <a:t>CHILE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0EF21AE-64B6-2BF8-05D1-D9D51F847D89}"/>
              </a:ext>
            </a:extLst>
          </p:cNvPr>
          <p:cNvGrpSpPr/>
          <p:nvPr/>
        </p:nvGrpSpPr>
        <p:grpSpPr>
          <a:xfrm>
            <a:off x="5904691" y="1075847"/>
            <a:ext cx="2276152" cy="429624"/>
            <a:chOff x="0" y="740942"/>
            <a:chExt cx="7010045" cy="636480"/>
          </a:xfrm>
          <a:solidFill>
            <a:srgbClr val="FFD961"/>
          </a:solidFill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F2EDBF78-8E85-DA2A-5F11-360308EF9529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: esquinas redondeadas 4">
              <a:extLst>
                <a:ext uri="{FF2B5EF4-FFF2-40B4-BE49-F238E27FC236}">
                  <a16:creationId xmlns:a16="http://schemas.microsoft.com/office/drawing/2014/main" id="{D3024649-3356-2D38-3C8A-3D6CD2CB0D53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>
                  <a:solidFill>
                    <a:schemeClr val="tx1"/>
                  </a:solidFill>
                </a:rPr>
                <a:t>TEMUCO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C8AA3FA-CA3A-6A78-78C2-E7768009F1E4}"/>
              </a:ext>
            </a:extLst>
          </p:cNvPr>
          <p:cNvGrpSpPr/>
          <p:nvPr/>
        </p:nvGrpSpPr>
        <p:grpSpPr>
          <a:xfrm>
            <a:off x="3388972" y="1075847"/>
            <a:ext cx="2276152" cy="429624"/>
            <a:chOff x="0" y="740942"/>
            <a:chExt cx="7010045" cy="636480"/>
          </a:xfrm>
          <a:noFill/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02D5AE5A-2016-4CD0-5699-4ADF4242E9DD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  <a:ln>
              <a:solidFill>
                <a:srgbClr val="FFD96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: esquinas redondeadas 4">
              <a:extLst>
                <a:ext uri="{FF2B5EF4-FFF2-40B4-BE49-F238E27FC236}">
                  <a16:creationId xmlns:a16="http://schemas.microsoft.com/office/drawing/2014/main" id="{F0E5FDB3-F025-8FB0-512A-0338B6C29971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>
                  <a:solidFill>
                    <a:schemeClr val="tx1"/>
                  </a:solidFill>
                </a:rPr>
                <a:t>CONCHALÍ</a:t>
              </a: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C3C801D-10BF-E4C3-1102-5AF24BEA36BA}"/>
              </a:ext>
            </a:extLst>
          </p:cNvPr>
          <p:cNvSpPr txBox="1"/>
          <p:nvPr/>
        </p:nvSpPr>
        <p:spPr>
          <a:xfrm>
            <a:off x="499889" y="6285071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i="1" dirty="0">
                <a:latin typeface="Calibri (Cuerpo)"/>
              </a:rPr>
              <a:t>https://goo.gl/maps/KV7drtxaAuR9cYk1A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58F1B60-B881-023A-B968-A3D89DC04C1A}"/>
              </a:ext>
            </a:extLst>
          </p:cNvPr>
          <p:cNvSpPr txBox="1"/>
          <p:nvPr/>
        </p:nvSpPr>
        <p:spPr>
          <a:xfrm>
            <a:off x="8396478" y="1100112"/>
            <a:ext cx="3295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ea typeface="Verdana" panose="020B0604030504040204" pitchFamily="34" charset="0"/>
              </a:rPr>
              <a:t>Escuela Mañío Chico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394643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03ABBCA-F7B9-AC4C-8229-F3587B941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9" y="6174325"/>
            <a:ext cx="1788527" cy="4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EBA3A-499C-6EC1-8AF5-D6E8B830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25817"/>
          <a:stretch/>
        </p:blipFill>
        <p:spPr>
          <a:xfrm>
            <a:off x="10391681" y="215524"/>
            <a:ext cx="1440180" cy="69653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44E884DA-8632-3803-DB42-947531C9046B}"/>
              </a:ext>
            </a:extLst>
          </p:cNvPr>
          <p:cNvSpPr txBox="1">
            <a:spLocks/>
          </p:cNvSpPr>
          <p:nvPr/>
        </p:nvSpPr>
        <p:spPr bwMode="auto">
          <a:xfrm>
            <a:off x="499889" y="215524"/>
            <a:ext cx="9891792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CB7"/>
                </a:solidFill>
                <a:latin typeface="+mj-lt"/>
                <a:ea typeface="ヒラギノ角ゴ Pro W3" charset="-128"/>
                <a:cs typeface="Verdana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450035">
              <a:defRPr/>
            </a:pPr>
            <a:r>
              <a:rPr lang="es-ES" sz="4000" dirty="0">
                <a:solidFill>
                  <a:srgbClr val="009999"/>
                </a:solidFill>
                <a:latin typeface="Oswald" panose="00000500000000000000" pitchFamily="2" charset="0"/>
              </a:rPr>
              <a:t>Infraestructuras a intervenir</a:t>
            </a:r>
            <a:endParaRPr lang="es-ES" sz="4000" b="1" dirty="0">
              <a:solidFill>
                <a:srgbClr val="009999"/>
              </a:solidFill>
              <a:latin typeface="Oswald" panose="00000500000000000000" pitchFamily="2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64890C1-737E-FFE9-6DC5-5894904470B7}"/>
              </a:ext>
            </a:extLst>
          </p:cNvPr>
          <p:cNvGrpSpPr/>
          <p:nvPr/>
        </p:nvGrpSpPr>
        <p:grpSpPr>
          <a:xfrm>
            <a:off x="873253" y="1075847"/>
            <a:ext cx="2276152" cy="429624"/>
            <a:chOff x="0" y="740942"/>
            <a:chExt cx="7010045" cy="636480"/>
          </a:xfrm>
          <a:solidFill>
            <a:srgbClr val="009999"/>
          </a:solidFill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7235729D-D4FC-CE1D-88F9-EB93B95EDE4F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ángulo: esquinas redondeadas 4">
              <a:extLst>
                <a:ext uri="{FF2B5EF4-FFF2-40B4-BE49-F238E27FC236}">
                  <a16:creationId xmlns:a16="http://schemas.microsoft.com/office/drawing/2014/main" id="{DC694FAF-43A2-68FB-D5B2-628983D57218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/>
                <a:t>URUGUAY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0EF21AE-64B6-2BF8-05D1-D9D51F847D89}"/>
              </a:ext>
            </a:extLst>
          </p:cNvPr>
          <p:cNvGrpSpPr/>
          <p:nvPr/>
        </p:nvGrpSpPr>
        <p:grpSpPr>
          <a:xfrm>
            <a:off x="3356315" y="1075847"/>
            <a:ext cx="2276152" cy="429624"/>
            <a:chOff x="0" y="740942"/>
            <a:chExt cx="7010045" cy="636480"/>
          </a:xfrm>
          <a:solidFill>
            <a:srgbClr val="FFD961"/>
          </a:solidFill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F2EDBF78-8E85-DA2A-5F11-360308EF9529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: esquinas redondeadas 4">
              <a:extLst>
                <a:ext uri="{FF2B5EF4-FFF2-40B4-BE49-F238E27FC236}">
                  <a16:creationId xmlns:a16="http://schemas.microsoft.com/office/drawing/2014/main" id="{D3024649-3356-2D38-3C8A-3D6CD2CB0D53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>
                  <a:solidFill>
                    <a:schemeClr val="tx1"/>
                  </a:solidFill>
                </a:rPr>
                <a:t>LA PALOMA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CB880BC-763B-8589-C2B2-64050A636720}"/>
              </a:ext>
            </a:extLst>
          </p:cNvPr>
          <p:cNvGrpSpPr/>
          <p:nvPr/>
        </p:nvGrpSpPr>
        <p:grpSpPr>
          <a:xfrm>
            <a:off x="5839377" y="1075847"/>
            <a:ext cx="2276152" cy="429624"/>
            <a:chOff x="0" y="740942"/>
            <a:chExt cx="7010045" cy="636480"/>
          </a:xfrm>
          <a:noFill/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DF59547F-9F9C-0A21-9FE2-D0B408733A1B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  <a:ln>
              <a:solidFill>
                <a:srgbClr val="FFD96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ángulo: esquinas redondeadas 4">
              <a:extLst>
                <a:ext uri="{FF2B5EF4-FFF2-40B4-BE49-F238E27FC236}">
                  <a16:creationId xmlns:a16="http://schemas.microsoft.com/office/drawing/2014/main" id="{963F4D95-496E-FC39-27D1-7D1EBB96D046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>
                  <a:solidFill>
                    <a:schemeClr val="tx1"/>
                  </a:solidFill>
                </a:rPr>
                <a:t>ATLÁNTIDA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9BA54626-3CFE-339A-AEDE-605A42A4C610}"/>
              </a:ext>
            </a:extLst>
          </p:cNvPr>
          <p:cNvSpPr txBox="1"/>
          <p:nvPr/>
        </p:nvSpPr>
        <p:spPr>
          <a:xfrm>
            <a:off x="499889" y="6285071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i="1" dirty="0">
                <a:latin typeface="Calibri (Cuerpo)"/>
              </a:rPr>
              <a:t>https://goo.gl/maps/ZX4koEWSpJyNpCHy5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77DB59-725E-8425-F93E-C707D3D9FBC8}"/>
              </a:ext>
            </a:extLst>
          </p:cNvPr>
          <p:cNvSpPr txBox="1"/>
          <p:nvPr/>
        </p:nvSpPr>
        <p:spPr>
          <a:xfrm>
            <a:off x="8396478" y="1100112"/>
            <a:ext cx="3295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ea typeface="Verdana" panose="020B0604030504040204" pitchFamily="34" charset="0"/>
              </a:rPr>
              <a:t>La Casa del Mar</a:t>
            </a:r>
            <a:endParaRPr lang="es-CL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F2616F5-B8F8-4764-AB21-E21543AB07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50"/>
          <a:stretch/>
        </p:blipFill>
        <p:spPr>
          <a:xfrm>
            <a:off x="1761336" y="1715038"/>
            <a:ext cx="8669326" cy="44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07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03ABBCA-F7B9-AC4C-8229-F3587B941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9" y="6174325"/>
            <a:ext cx="1788527" cy="4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EBA3A-499C-6EC1-8AF5-D6E8B830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25817"/>
          <a:stretch/>
        </p:blipFill>
        <p:spPr>
          <a:xfrm>
            <a:off x="10391681" y="215524"/>
            <a:ext cx="1440180" cy="69653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44E884DA-8632-3803-DB42-947531C9046B}"/>
              </a:ext>
            </a:extLst>
          </p:cNvPr>
          <p:cNvSpPr txBox="1">
            <a:spLocks/>
          </p:cNvSpPr>
          <p:nvPr/>
        </p:nvSpPr>
        <p:spPr bwMode="auto">
          <a:xfrm>
            <a:off x="499889" y="215524"/>
            <a:ext cx="9891792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CB7"/>
                </a:solidFill>
                <a:latin typeface="+mj-lt"/>
                <a:ea typeface="ヒラギノ角ゴ Pro W3" charset="-128"/>
                <a:cs typeface="Verdana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450035">
              <a:defRPr/>
            </a:pPr>
            <a:r>
              <a:rPr lang="es-ES" sz="4000" dirty="0">
                <a:solidFill>
                  <a:srgbClr val="009999"/>
                </a:solidFill>
                <a:latin typeface="Oswald" panose="00000500000000000000" pitchFamily="2" charset="0"/>
              </a:rPr>
              <a:t>Infraestructuras a intervenir</a:t>
            </a:r>
            <a:endParaRPr lang="es-ES" sz="4000" b="1" dirty="0">
              <a:solidFill>
                <a:srgbClr val="009999"/>
              </a:solidFill>
              <a:latin typeface="Oswald" panose="00000500000000000000" pitchFamily="2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64890C1-737E-FFE9-6DC5-5894904470B7}"/>
              </a:ext>
            </a:extLst>
          </p:cNvPr>
          <p:cNvGrpSpPr/>
          <p:nvPr/>
        </p:nvGrpSpPr>
        <p:grpSpPr>
          <a:xfrm>
            <a:off x="873253" y="1075847"/>
            <a:ext cx="2276152" cy="429624"/>
            <a:chOff x="0" y="740942"/>
            <a:chExt cx="7010045" cy="636480"/>
          </a:xfrm>
          <a:solidFill>
            <a:srgbClr val="009999"/>
          </a:solidFill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7235729D-D4FC-CE1D-88F9-EB93B95EDE4F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ángulo: esquinas redondeadas 4">
              <a:extLst>
                <a:ext uri="{FF2B5EF4-FFF2-40B4-BE49-F238E27FC236}">
                  <a16:creationId xmlns:a16="http://schemas.microsoft.com/office/drawing/2014/main" id="{DC694FAF-43A2-68FB-D5B2-628983D57218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/>
                <a:t>URUGUAY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0EF21AE-64B6-2BF8-05D1-D9D51F847D89}"/>
              </a:ext>
            </a:extLst>
          </p:cNvPr>
          <p:cNvGrpSpPr/>
          <p:nvPr/>
        </p:nvGrpSpPr>
        <p:grpSpPr>
          <a:xfrm>
            <a:off x="5904691" y="1075847"/>
            <a:ext cx="2276152" cy="429624"/>
            <a:chOff x="0" y="740942"/>
            <a:chExt cx="7010045" cy="636480"/>
          </a:xfrm>
          <a:solidFill>
            <a:srgbClr val="FFD961"/>
          </a:solidFill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F2EDBF78-8E85-DA2A-5F11-360308EF9529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: esquinas redondeadas 4">
              <a:extLst>
                <a:ext uri="{FF2B5EF4-FFF2-40B4-BE49-F238E27FC236}">
                  <a16:creationId xmlns:a16="http://schemas.microsoft.com/office/drawing/2014/main" id="{D3024649-3356-2D38-3C8A-3D6CD2CB0D53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>
                  <a:solidFill>
                    <a:schemeClr val="tx1"/>
                  </a:solidFill>
                </a:rPr>
                <a:t>ATLÁNTIDA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C8AA3FA-CA3A-6A78-78C2-E7768009F1E4}"/>
              </a:ext>
            </a:extLst>
          </p:cNvPr>
          <p:cNvGrpSpPr/>
          <p:nvPr/>
        </p:nvGrpSpPr>
        <p:grpSpPr>
          <a:xfrm>
            <a:off x="3388972" y="1075847"/>
            <a:ext cx="2276152" cy="429624"/>
            <a:chOff x="0" y="740942"/>
            <a:chExt cx="7010045" cy="636480"/>
          </a:xfrm>
          <a:noFill/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02D5AE5A-2016-4CD0-5699-4ADF4242E9DD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  <a:ln>
              <a:solidFill>
                <a:srgbClr val="FFD96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: esquinas redondeadas 4">
              <a:extLst>
                <a:ext uri="{FF2B5EF4-FFF2-40B4-BE49-F238E27FC236}">
                  <a16:creationId xmlns:a16="http://schemas.microsoft.com/office/drawing/2014/main" id="{F0E5FDB3-F025-8FB0-512A-0338B6C29971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>
                  <a:solidFill>
                    <a:schemeClr val="tx1"/>
                  </a:solidFill>
                </a:rPr>
                <a:t>LA PALOMA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0EA30C2-B81F-6D4E-6CA7-3A6F648B6784}"/>
              </a:ext>
            </a:extLst>
          </p:cNvPr>
          <p:cNvSpPr txBox="1"/>
          <p:nvPr/>
        </p:nvSpPr>
        <p:spPr>
          <a:xfrm>
            <a:off x="499889" y="6285071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i="1" dirty="0">
                <a:latin typeface="Calibri (Cuerpo)"/>
              </a:rPr>
              <a:t>https://goo.gl/maps/jYXd6o4vQeDEFHoo8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CECC6A-BC1E-D856-8E8A-400233B31A66}"/>
              </a:ext>
            </a:extLst>
          </p:cNvPr>
          <p:cNvSpPr txBox="1"/>
          <p:nvPr/>
        </p:nvSpPr>
        <p:spPr>
          <a:xfrm>
            <a:off x="8396478" y="1100112"/>
            <a:ext cx="3435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ea typeface="Verdana" panose="020B0604030504040204" pitchFamily="34" charset="0"/>
              </a:rPr>
              <a:t>Escuela Rural N°128 “La Palmita”</a:t>
            </a:r>
            <a:endParaRPr lang="es-CL" b="1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5A76C1A-1E2E-4F93-A80D-8ABAFA86E0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41" r="5160"/>
          <a:stretch/>
        </p:blipFill>
        <p:spPr>
          <a:xfrm>
            <a:off x="1761336" y="1715038"/>
            <a:ext cx="8669326" cy="44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47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03ABBCA-F7B9-AC4C-8229-F3587B941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9" y="6174325"/>
            <a:ext cx="1788527" cy="4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EBA3A-499C-6EC1-8AF5-D6E8B830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25817"/>
          <a:stretch/>
        </p:blipFill>
        <p:spPr>
          <a:xfrm>
            <a:off x="10391681" y="215524"/>
            <a:ext cx="1440180" cy="69653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44E884DA-8632-3803-DB42-947531C9046B}"/>
              </a:ext>
            </a:extLst>
          </p:cNvPr>
          <p:cNvSpPr txBox="1">
            <a:spLocks/>
          </p:cNvSpPr>
          <p:nvPr/>
        </p:nvSpPr>
        <p:spPr bwMode="auto">
          <a:xfrm>
            <a:off x="499889" y="215524"/>
            <a:ext cx="9891792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CB7"/>
                </a:solidFill>
                <a:latin typeface="+mj-lt"/>
                <a:ea typeface="ヒラギノ角ゴ Pro W3" charset="-128"/>
                <a:cs typeface="Verdana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450035">
              <a:defRPr/>
            </a:pPr>
            <a:r>
              <a:rPr lang="es-ES" sz="4000" dirty="0">
                <a:solidFill>
                  <a:srgbClr val="009999"/>
                </a:solidFill>
                <a:latin typeface="Oswald" panose="00000500000000000000" pitchFamily="2" charset="0"/>
              </a:rPr>
              <a:t>Requisitos técnicos</a:t>
            </a:r>
            <a:endParaRPr lang="es-ES" sz="4000" b="1" dirty="0">
              <a:solidFill>
                <a:srgbClr val="009999"/>
              </a:solidFill>
              <a:latin typeface="Oswald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3196DD1-700E-7FEC-E44A-7E60251731DE}"/>
              </a:ext>
            </a:extLst>
          </p:cNvPr>
          <p:cNvSpPr txBox="1"/>
          <p:nvPr/>
        </p:nvSpPr>
        <p:spPr>
          <a:xfrm>
            <a:off x="825623" y="1788430"/>
            <a:ext cx="7093081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Módulos fotovoltaicos: </a:t>
            </a:r>
            <a:r>
              <a:rPr lang="es-CL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3.500 </a:t>
            </a:r>
            <a:r>
              <a:rPr lang="es-CL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Wp</a:t>
            </a:r>
            <a:r>
              <a:rPr lang="es-CL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± 350 </a:t>
            </a:r>
            <a:r>
              <a:rPr lang="es-CL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Wp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CFB41C-60AB-11BB-0351-41883DF65CB0}"/>
              </a:ext>
            </a:extLst>
          </p:cNvPr>
          <p:cNvSpPr txBox="1"/>
          <p:nvPr/>
        </p:nvSpPr>
        <p:spPr>
          <a:xfrm>
            <a:off x="825623" y="2388886"/>
            <a:ext cx="7093081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Inversores: </a:t>
            </a:r>
            <a:r>
              <a:rPr lang="es-CL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3.000 </a:t>
            </a:r>
            <a:r>
              <a:rPr lang="es-CL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Wp</a:t>
            </a:r>
            <a:r>
              <a:rPr lang="es-CL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a 3.500 </a:t>
            </a:r>
            <a:r>
              <a:rPr lang="es-CL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Wp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93A4A6-FAA7-E8C3-306D-68DD9B715DFE}"/>
              </a:ext>
            </a:extLst>
          </p:cNvPr>
          <p:cNvSpPr txBox="1"/>
          <p:nvPr/>
        </p:nvSpPr>
        <p:spPr>
          <a:xfrm>
            <a:off x="825622" y="2989342"/>
            <a:ext cx="7093081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Diseño que maximice la generación</a:t>
            </a: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para cada edificio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52D2B9-DC9F-680D-1181-1AB579B2D81E}"/>
              </a:ext>
            </a:extLst>
          </p:cNvPr>
          <p:cNvSpPr txBox="1"/>
          <p:nvPr/>
        </p:nvSpPr>
        <p:spPr>
          <a:xfrm>
            <a:off x="825622" y="3589798"/>
            <a:ext cx="7093081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Sistemas de seguridad</a:t>
            </a: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para el mantenimiento seguro de la planta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6FBF64-31C7-0E7D-7D7A-1C95C60D3E24}"/>
              </a:ext>
            </a:extLst>
          </p:cNvPr>
          <p:cNvSpPr txBox="1"/>
          <p:nvPr/>
        </p:nvSpPr>
        <p:spPr>
          <a:xfrm>
            <a:off x="825620" y="5391166"/>
            <a:ext cx="7093081" cy="715089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Sistema limitador de inyecciones, </a:t>
            </a:r>
            <a:r>
              <a:rPr lang="es-CL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en caso de no existir factibilidad </a:t>
            </a: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 inyección</a:t>
            </a:r>
          </a:p>
        </p:txBody>
      </p:sp>
      <p:sp>
        <p:nvSpPr>
          <p:cNvPr id="11" name="Abrir corchete 10">
            <a:extLst>
              <a:ext uri="{FF2B5EF4-FFF2-40B4-BE49-F238E27FC236}">
                <a16:creationId xmlns:a16="http://schemas.microsoft.com/office/drawing/2014/main" id="{073BD4E3-6667-A8CB-2D24-61BB143BE250}"/>
              </a:ext>
            </a:extLst>
          </p:cNvPr>
          <p:cNvSpPr/>
          <p:nvPr/>
        </p:nvSpPr>
        <p:spPr>
          <a:xfrm rot="10800000">
            <a:off x="8353856" y="1788430"/>
            <a:ext cx="104344" cy="1075134"/>
          </a:xfrm>
          <a:prstGeom prst="leftBracket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sz="1215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230C9EA-3437-4902-5B01-4FF3B6CFEF30}"/>
              </a:ext>
            </a:extLst>
          </p:cNvPr>
          <p:cNvSpPr txBox="1"/>
          <p:nvPr/>
        </p:nvSpPr>
        <p:spPr>
          <a:xfrm>
            <a:off x="8664646" y="1738763"/>
            <a:ext cx="32957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009999"/>
                </a:solidFill>
                <a:latin typeface="Oswald" panose="00000500000000000000" pitchFamily="2" charset="0"/>
                <a:ea typeface="ヒラギノ角ゴ Pro W3" charset="-128"/>
              </a:rPr>
              <a:t>Autorizados por la SEC o institución equivalente Uruguay</a:t>
            </a:r>
          </a:p>
          <a:p>
            <a:pPr algn="ctr"/>
            <a:r>
              <a:rPr lang="es-CL" sz="1600" b="1" kern="0" dirty="0">
                <a:solidFill>
                  <a:srgbClr val="8D42C6"/>
                </a:solidFill>
                <a:latin typeface="Oswald"/>
              </a:rPr>
              <a:t>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4F2699E-3187-33F9-C3D0-49F35BEF1B96}"/>
              </a:ext>
            </a:extLst>
          </p:cNvPr>
          <p:cNvSpPr txBox="1"/>
          <p:nvPr/>
        </p:nvSpPr>
        <p:spPr>
          <a:xfrm>
            <a:off x="825621" y="4190254"/>
            <a:ext cx="7093081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Conexión a la red eléctrica (</a:t>
            </a:r>
            <a:r>
              <a:rPr lang="es-CL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on-grid</a:t>
            </a: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) con inyección de excedentes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35FFDC5-607F-0D23-62F5-E4683A381651}"/>
              </a:ext>
            </a:extLst>
          </p:cNvPr>
          <p:cNvSpPr txBox="1"/>
          <p:nvPr/>
        </p:nvSpPr>
        <p:spPr>
          <a:xfrm>
            <a:off x="825621" y="4790710"/>
            <a:ext cx="7093081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Medidor bidireccional digital tipo “Smart meter”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03ABBCA-F7B9-AC4C-8229-F3587B941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9" y="6174325"/>
            <a:ext cx="1788527" cy="4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EBA3A-499C-6EC1-8AF5-D6E8B830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25817"/>
          <a:stretch/>
        </p:blipFill>
        <p:spPr>
          <a:xfrm>
            <a:off x="10391681" y="215524"/>
            <a:ext cx="1440180" cy="69653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44E884DA-8632-3803-DB42-947531C9046B}"/>
              </a:ext>
            </a:extLst>
          </p:cNvPr>
          <p:cNvSpPr txBox="1">
            <a:spLocks/>
          </p:cNvSpPr>
          <p:nvPr/>
        </p:nvSpPr>
        <p:spPr bwMode="auto">
          <a:xfrm>
            <a:off x="499889" y="215524"/>
            <a:ext cx="9891792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CB7"/>
                </a:solidFill>
                <a:latin typeface="+mj-lt"/>
                <a:ea typeface="ヒラギノ角ゴ Pro W3" charset="-128"/>
                <a:cs typeface="Verdana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450035">
              <a:defRPr/>
            </a:pPr>
            <a:r>
              <a:rPr lang="es-ES" sz="4000" dirty="0">
                <a:solidFill>
                  <a:srgbClr val="009999"/>
                </a:solidFill>
                <a:latin typeface="Oswald" panose="00000500000000000000" pitchFamily="2" charset="0"/>
              </a:rPr>
              <a:t>Documentación requerida</a:t>
            </a:r>
            <a:endParaRPr lang="es-ES" sz="4000" b="1" dirty="0">
              <a:solidFill>
                <a:srgbClr val="009999"/>
              </a:solidFill>
              <a:latin typeface="Oswald" panose="00000500000000000000" pitchFamily="2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7E5EA25-57DD-91BF-1BB9-05FBC9B59E6F}"/>
              </a:ext>
            </a:extLst>
          </p:cNvPr>
          <p:cNvGrpSpPr/>
          <p:nvPr/>
        </p:nvGrpSpPr>
        <p:grpSpPr>
          <a:xfrm>
            <a:off x="3325638" y="1738763"/>
            <a:ext cx="5540724" cy="636480"/>
            <a:chOff x="0" y="740942"/>
            <a:chExt cx="7010045" cy="636480"/>
          </a:xfrm>
          <a:solidFill>
            <a:srgbClr val="009999"/>
          </a:solidFill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FDCCEF43-FB2F-419F-ABB9-0E25A793A06D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: esquinas redondeadas 4">
              <a:extLst>
                <a:ext uri="{FF2B5EF4-FFF2-40B4-BE49-F238E27FC236}">
                  <a16:creationId xmlns:a16="http://schemas.microsoft.com/office/drawing/2014/main" id="{0F4F692B-1CB4-138A-23B1-B24F3B80905E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Times New Roman" panose="02020603050405020304" pitchFamily="18" charset="0"/>
                <a:buNone/>
              </a:pPr>
              <a:r>
                <a:rPr lang="es-CL" sz="2000" b="1" kern="1200" dirty="0"/>
                <a:t>Antecedentes Administrativos solicitados</a:t>
              </a:r>
            </a:p>
          </p:txBody>
        </p:sp>
      </p:grpSp>
      <p:pic>
        <p:nvPicPr>
          <p:cNvPr id="17" name="Gráfico 16" descr="Insignia 1 con relleno sólido">
            <a:extLst>
              <a:ext uri="{FF2B5EF4-FFF2-40B4-BE49-F238E27FC236}">
                <a16:creationId xmlns:a16="http://schemas.microsoft.com/office/drawing/2014/main" id="{8D4ADA29-91F8-048A-274F-175921452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5900" y="1599803"/>
            <a:ext cx="914400" cy="91440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AEA729BC-F72D-B5DE-2FED-EC24E7802D03}"/>
              </a:ext>
            </a:extLst>
          </p:cNvPr>
          <p:cNvGrpSpPr/>
          <p:nvPr/>
        </p:nvGrpSpPr>
        <p:grpSpPr>
          <a:xfrm>
            <a:off x="3325638" y="4520574"/>
            <a:ext cx="5540724" cy="636480"/>
            <a:chOff x="0" y="740942"/>
            <a:chExt cx="7010045" cy="636480"/>
          </a:xfrm>
          <a:solidFill>
            <a:srgbClr val="009999"/>
          </a:solidFill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77FD9EF6-D348-E627-A83A-6E9227779EF3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: esquinas redondeadas 4">
              <a:extLst>
                <a:ext uri="{FF2B5EF4-FFF2-40B4-BE49-F238E27FC236}">
                  <a16:creationId xmlns:a16="http://schemas.microsoft.com/office/drawing/2014/main" id="{B57424A9-BE70-E32E-7BE5-4285D68E0918}"/>
                </a:ext>
              </a:extLst>
            </p:cNvPr>
            <p:cNvSpPr txBox="1"/>
            <p:nvPr/>
          </p:nvSpPr>
          <p:spPr>
            <a:xfrm>
              <a:off x="108390" y="772012"/>
              <a:ext cx="6700503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Times New Roman" panose="02020603050405020304" pitchFamily="18" charset="0"/>
                <a:buNone/>
              </a:pPr>
              <a:r>
                <a:rPr lang="es-MX" sz="2000" b="1" kern="1200" dirty="0"/>
                <a:t>Oferta económica por los servicios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9623348E-550B-142A-3C70-150D5FE53090}"/>
              </a:ext>
            </a:extLst>
          </p:cNvPr>
          <p:cNvGrpSpPr/>
          <p:nvPr/>
        </p:nvGrpSpPr>
        <p:grpSpPr>
          <a:xfrm>
            <a:off x="3325638" y="3610604"/>
            <a:ext cx="5540724" cy="636480"/>
            <a:chOff x="0" y="740942"/>
            <a:chExt cx="7010045" cy="636480"/>
          </a:xfrm>
          <a:solidFill>
            <a:srgbClr val="009999"/>
          </a:solidFill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92CBE2EA-B33D-4C76-E085-910C265E2CC1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ángulo: esquinas redondeadas 4">
              <a:extLst>
                <a:ext uri="{FF2B5EF4-FFF2-40B4-BE49-F238E27FC236}">
                  <a16:creationId xmlns:a16="http://schemas.microsoft.com/office/drawing/2014/main" id="{F94A5D42-0CC3-0179-F9D0-EE5DEEC5A1AD}"/>
                </a:ext>
              </a:extLst>
            </p:cNvPr>
            <p:cNvSpPr txBox="1"/>
            <p:nvPr/>
          </p:nvSpPr>
          <p:spPr>
            <a:xfrm>
              <a:off x="108391" y="772012"/>
              <a:ext cx="67005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Times New Roman" panose="02020603050405020304" pitchFamily="18" charset="0"/>
                <a:buNone/>
              </a:pPr>
              <a:r>
                <a:rPr lang="es-CL" sz="2000" b="1" kern="1200" dirty="0"/>
                <a:t>Oferta metodológica (máx. 5 páginas) </a:t>
              </a:r>
              <a:r>
                <a:rPr lang="es-CL" sz="2000" b="1" dirty="0"/>
                <a:t>y Carta Gantt</a:t>
              </a:r>
              <a:endParaRPr lang="es-CL" sz="2000" b="1" kern="1200" dirty="0"/>
            </a:p>
          </p:txBody>
        </p:sp>
      </p:grpSp>
      <p:pic>
        <p:nvPicPr>
          <p:cNvPr id="24" name="Gráfico 23" descr="Insignia con relleno sólido">
            <a:extLst>
              <a:ext uri="{FF2B5EF4-FFF2-40B4-BE49-F238E27FC236}">
                <a16:creationId xmlns:a16="http://schemas.microsoft.com/office/drawing/2014/main" id="{B4BC3B1A-50A9-4AEF-C990-1A3F816324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75900" y="2502135"/>
            <a:ext cx="914400" cy="914400"/>
          </a:xfrm>
          <a:prstGeom prst="rect">
            <a:avLst/>
          </a:prstGeom>
        </p:spPr>
      </p:pic>
      <p:pic>
        <p:nvPicPr>
          <p:cNvPr id="25" name="Gráfico 24" descr="Insignia 4 con relleno sólido">
            <a:extLst>
              <a:ext uri="{FF2B5EF4-FFF2-40B4-BE49-F238E27FC236}">
                <a16:creationId xmlns:a16="http://schemas.microsoft.com/office/drawing/2014/main" id="{2E85356D-B096-68AF-045F-2D9F45B2C0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75900" y="4318867"/>
            <a:ext cx="914400" cy="914400"/>
          </a:xfrm>
          <a:prstGeom prst="rect">
            <a:avLst/>
          </a:prstGeom>
        </p:spPr>
      </p:pic>
      <p:pic>
        <p:nvPicPr>
          <p:cNvPr id="26" name="Gráfico 25" descr="Insignia 3 con relleno sólido">
            <a:extLst>
              <a:ext uri="{FF2B5EF4-FFF2-40B4-BE49-F238E27FC236}">
                <a16:creationId xmlns:a16="http://schemas.microsoft.com/office/drawing/2014/main" id="{667383A2-7ED6-E036-357B-1FB7DBEB93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74682" y="3404467"/>
            <a:ext cx="914400" cy="914400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2875B462-D57F-D22A-4D11-871794C7F254}"/>
              </a:ext>
            </a:extLst>
          </p:cNvPr>
          <p:cNvGrpSpPr/>
          <p:nvPr/>
        </p:nvGrpSpPr>
        <p:grpSpPr>
          <a:xfrm>
            <a:off x="3325638" y="2610429"/>
            <a:ext cx="5625969" cy="636480"/>
            <a:chOff x="0" y="740942"/>
            <a:chExt cx="7010045" cy="636480"/>
          </a:xfrm>
          <a:solidFill>
            <a:srgbClr val="009999"/>
          </a:solidFill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AD792108-8065-8B34-80DD-78E48C9ADC8A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ángulo: esquinas redondeadas 4">
              <a:extLst>
                <a:ext uri="{FF2B5EF4-FFF2-40B4-BE49-F238E27FC236}">
                  <a16:creationId xmlns:a16="http://schemas.microsoft.com/office/drawing/2014/main" id="{125E9E6A-6C19-890D-6378-29C8B9A4ECE5}"/>
                </a:ext>
              </a:extLst>
            </p:cNvPr>
            <p:cNvSpPr txBox="1"/>
            <p:nvPr/>
          </p:nvSpPr>
          <p:spPr>
            <a:xfrm>
              <a:off x="62140" y="794695"/>
              <a:ext cx="6643584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Times New Roman" panose="02020603050405020304" pitchFamily="18" charset="0"/>
                <a:buNone/>
              </a:pPr>
              <a:r>
                <a:rPr lang="es-CL" sz="2000" b="1" kern="1200" dirty="0"/>
                <a:t>Todos los Anexos solicitados debidamente completados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17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03ABBCA-F7B9-AC4C-8229-F3587B941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9" y="6174325"/>
            <a:ext cx="1788527" cy="4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EBA3A-499C-6EC1-8AF5-D6E8B830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25817"/>
          <a:stretch/>
        </p:blipFill>
        <p:spPr>
          <a:xfrm>
            <a:off x="10391681" y="215524"/>
            <a:ext cx="1440180" cy="69653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44E884DA-8632-3803-DB42-947531C9046B}"/>
              </a:ext>
            </a:extLst>
          </p:cNvPr>
          <p:cNvSpPr txBox="1">
            <a:spLocks/>
          </p:cNvSpPr>
          <p:nvPr/>
        </p:nvSpPr>
        <p:spPr bwMode="auto">
          <a:xfrm>
            <a:off x="499889" y="215524"/>
            <a:ext cx="9891792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CB7"/>
                </a:solidFill>
                <a:latin typeface="+mj-lt"/>
                <a:ea typeface="ヒラギノ角ゴ Pro W3" charset="-128"/>
                <a:cs typeface="Verdana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450035">
              <a:defRPr/>
            </a:pPr>
            <a:r>
              <a:rPr lang="es-ES" sz="4000" dirty="0">
                <a:solidFill>
                  <a:srgbClr val="009999"/>
                </a:solidFill>
                <a:latin typeface="Oswald" panose="00000500000000000000" pitchFamily="2" charset="0"/>
              </a:rPr>
              <a:t>Cronograma de postulación</a:t>
            </a:r>
            <a:endParaRPr lang="es-ES" sz="4000" b="1" dirty="0">
              <a:solidFill>
                <a:srgbClr val="009999"/>
              </a:solidFill>
              <a:latin typeface="Oswald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3196DD1-700E-7FEC-E44A-7E60251731DE}"/>
              </a:ext>
            </a:extLst>
          </p:cNvPr>
          <p:cNvSpPr txBox="1"/>
          <p:nvPr/>
        </p:nvSpPr>
        <p:spPr>
          <a:xfrm>
            <a:off x="825623" y="1788430"/>
            <a:ext cx="5758057" cy="408623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Fecha de inicio de la convocatoria</a:t>
            </a:r>
            <a:endParaRPr lang="es-CL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D02140-D9C7-2B50-2644-1DFF640AA90E}"/>
              </a:ext>
            </a:extLst>
          </p:cNvPr>
          <p:cNvSpPr txBox="1"/>
          <p:nvPr/>
        </p:nvSpPr>
        <p:spPr>
          <a:xfrm>
            <a:off x="6766560" y="1788430"/>
            <a:ext cx="5065301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Jueves 02 de febrero de 2023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06504A-3CF0-B70A-D8F0-2E0B311C7AB0}"/>
              </a:ext>
            </a:extLst>
          </p:cNvPr>
          <p:cNvSpPr txBox="1"/>
          <p:nvPr/>
        </p:nvSpPr>
        <p:spPr>
          <a:xfrm>
            <a:off x="825623" y="2417360"/>
            <a:ext cx="5758057" cy="408623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Reunión informativa virtual</a:t>
            </a:r>
            <a:endParaRPr lang="es-CL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AC2B89D-C819-51A4-9020-C21D3C0A8DDC}"/>
              </a:ext>
            </a:extLst>
          </p:cNvPr>
          <p:cNvSpPr txBox="1"/>
          <p:nvPr/>
        </p:nvSpPr>
        <p:spPr>
          <a:xfrm>
            <a:off x="6766560" y="2417360"/>
            <a:ext cx="5065301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Miércoles 08 de febrero de 2023 a las 11:30 </a:t>
            </a:r>
            <a:r>
              <a:rPr lang="es-CL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hrs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B862F36-7537-A4B2-89AD-F33BE0EC6216}"/>
              </a:ext>
            </a:extLst>
          </p:cNvPr>
          <p:cNvSpPr txBox="1"/>
          <p:nvPr/>
        </p:nvSpPr>
        <p:spPr>
          <a:xfrm>
            <a:off x="825623" y="3046290"/>
            <a:ext cx="5758057" cy="408623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Cierre de la recepción de preguntas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DDA643D-3BC5-FD6D-4978-7B6AEE577A87}"/>
              </a:ext>
            </a:extLst>
          </p:cNvPr>
          <p:cNvSpPr txBox="1"/>
          <p:nvPr/>
        </p:nvSpPr>
        <p:spPr>
          <a:xfrm>
            <a:off x="6766560" y="3046290"/>
            <a:ext cx="5065301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Viernes 10 de febrero de 2023 a las 17:00 </a:t>
            </a:r>
            <a:r>
              <a:rPr lang="es-CL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hrs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8BD0580-752A-440D-DBC0-93DD35C8BCF8}"/>
              </a:ext>
            </a:extLst>
          </p:cNvPr>
          <p:cNvSpPr txBox="1"/>
          <p:nvPr/>
        </p:nvSpPr>
        <p:spPr>
          <a:xfrm>
            <a:off x="825623" y="3675220"/>
            <a:ext cx="5758057" cy="408623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Publicación preguntas y respuestas</a:t>
            </a:r>
            <a:endParaRPr lang="es-CL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3F10F52-44CF-C4B5-2102-3552E020105D}"/>
              </a:ext>
            </a:extLst>
          </p:cNvPr>
          <p:cNvSpPr txBox="1"/>
          <p:nvPr/>
        </p:nvSpPr>
        <p:spPr>
          <a:xfrm>
            <a:off x="6766560" y="3675220"/>
            <a:ext cx="5065301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Martes 14 de febrero de 2023 a las 13:00 </a:t>
            </a:r>
            <a:r>
              <a:rPr lang="es-CL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hrs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A9786A5-E38E-881D-BAB0-43A6B62F40D6}"/>
              </a:ext>
            </a:extLst>
          </p:cNvPr>
          <p:cNvSpPr txBox="1"/>
          <p:nvPr/>
        </p:nvSpPr>
        <p:spPr>
          <a:xfrm>
            <a:off x="825623" y="4304150"/>
            <a:ext cx="5758057" cy="408623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Fecha de cierre de postulaciones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7132380-1258-D573-45AA-7C37F74A6125}"/>
              </a:ext>
            </a:extLst>
          </p:cNvPr>
          <p:cNvSpPr txBox="1"/>
          <p:nvPr/>
        </p:nvSpPr>
        <p:spPr>
          <a:xfrm>
            <a:off x="6766560" y="4304150"/>
            <a:ext cx="5065301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Viernes 24 de febrero de 2023 a las 13:00 </a:t>
            </a:r>
            <a:r>
              <a:rPr lang="es-CL" b="1" dirty="0" err="1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hrs</a:t>
            </a:r>
            <a:endParaRPr lang="es-C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0DB74F1-665A-52CA-9EBD-26A4A002D85E}"/>
              </a:ext>
            </a:extLst>
          </p:cNvPr>
          <p:cNvSpPr txBox="1"/>
          <p:nvPr/>
        </p:nvSpPr>
        <p:spPr>
          <a:xfrm>
            <a:off x="825623" y="5239237"/>
            <a:ext cx="5758057" cy="408623"/>
          </a:xfrm>
          <a:prstGeom prst="roundRect">
            <a:avLst/>
          </a:prstGeom>
          <a:solidFill>
            <a:srgbClr val="FCB5C1"/>
          </a:solidFill>
          <a:ln w="12700" cap="flat" cmpd="sng" algn="ctr">
            <a:solidFill>
              <a:srgbClr val="FCB5C1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Fecha tentativa de la reunión de inicio de actividades</a:t>
            </a:r>
            <a:endParaRPr lang="es-CL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B955A16-8B9C-7B41-06E4-85F26F849C65}"/>
              </a:ext>
            </a:extLst>
          </p:cNvPr>
          <p:cNvSpPr txBox="1"/>
          <p:nvPr/>
        </p:nvSpPr>
        <p:spPr>
          <a:xfrm>
            <a:off x="6766560" y="5239237"/>
            <a:ext cx="5065301" cy="408623"/>
          </a:xfrm>
          <a:prstGeom prst="roundRect">
            <a:avLst/>
          </a:prstGeom>
          <a:noFill/>
          <a:ln w="12700" cap="flat" cmpd="sng" algn="ctr">
            <a:solidFill>
              <a:srgbClr val="FCB5C1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Lunes 13 de marzo de 2023</a:t>
            </a:r>
            <a:endParaRPr lang="es-C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D603F50-1EDC-C467-F8F7-60038EA551FA}"/>
              </a:ext>
            </a:extLst>
          </p:cNvPr>
          <p:cNvSpPr txBox="1"/>
          <p:nvPr/>
        </p:nvSpPr>
        <p:spPr>
          <a:xfrm>
            <a:off x="499889" y="6045032"/>
            <a:ext cx="8852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i="1" dirty="0">
                <a:latin typeface="Calibri (Cuerpo)"/>
              </a:rPr>
              <a:t>Preguntas a </a:t>
            </a:r>
            <a:r>
              <a:rPr lang="es-CL" i="1" dirty="0">
                <a:latin typeface="Calibri (Cuerpo)"/>
                <a:hlinkClick r:id="rId5"/>
              </a:rPr>
              <a:t>comunaenergetica@agenciase.org</a:t>
            </a:r>
            <a:r>
              <a:rPr lang="es-CL" i="1" dirty="0">
                <a:latin typeface="Calibri (Cuerpo)"/>
              </a:rPr>
              <a:t> con el asunto “Cooperación Chile Uruguay”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9EA309A-9EBC-6569-6285-8CBD6A21B8FB}"/>
              </a:ext>
            </a:extLst>
          </p:cNvPr>
          <p:cNvCxnSpPr/>
          <p:nvPr/>
        </p:nvCxnSpPr>
        <p:spPr>
          <a:xfrm flipH="1" flipV="1">
            <a:off x="10019192" y="5721292"/>
            <a:ext cx="461394" cy="226502"/>
          </a:xfrm>
          <a:prstGeom prst="straightConnector1">
            <a:avLst/>
          </a:prstGeom>
          <a:ln w="57150">
            <a:solidFill>
              <a:srgbClr val="FFD9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C79FC27-89FC-93D3-27D4-712E0475E276}"/>
              </a:ext>
            </a:extLst>
          </p:cNvPr>
          <p:cNvCxnSpPr>
            <a:cxnSpLocks/>
          </p:cNvCxnSpPr>
          <p:nvPr/>
        </p:nvCxnSpPr>
        <p:spPr>
          <a:xfrm flipH="1" flipV="1">
            <a:off x="10698700" y="4712772"/>
            <a:ext cx="444348" cy="1235022"/>
          </a:xfrm>
          <a:prstGeom prst="straightConnector1">
            <a:avLst/>
          </a:prstGeom>
          <a:ln w="57150">
            <a:solidFill>
              <a:srgbClr val="FFD9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979554-DE0C-C2E4-E2BE-8CC84C5E39A6}"/>
              </a:ext>
            </a:extLst>
          </p:cNvPr>
          <p:cNvSpPr txBox="1"/>
          <p:nvPr/>
        </p:nvSpPr>
        <p:spPr>
          <a:xfrm>
            <a:off x="9546672" y="5989767"/>
            <a:ext cx="2563403" cy="783193"/>
          </a:xfrm>
          <a:prstGeom prst="roundRect">
            <a:avLst/>
          </a:prstGeom>
          <a:solidFill>
            <a:srgbClr val="FFD960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CL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¡¡¡NUEVAS FECHAS!!! </a:t>
            </a:r>
            <a:r>
              <a:rPr lang="es-CL" sz="105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Plazos extendidos después de la reunión informativa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5053099-28AD-467F-9A05-115E22A51F68}"/>
              </a:ext>
            </a:extLst>
          </p:cNvPr>
          <p:cNvSpPr/>
          <p:nvPr/>
        </p:nvSpPr>
        <p:spPr>
          <a:xfrm>
            <a:off x="7904356" y="6456247"/>
            <a:ext cx="2089546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s-CL" sz="1333" dirty="0">
                <a:solidFill>
                  <a:prstClr val="black"/>
                </a:solidFill>
                <a:latin typeface="Calibri" panose="020F0502020204030204"/>
                <a:hlinkClick r:id="rId3"/>
              </a:rPr>
              <a:t>www.comunaenergetica.cl/</a:t>
            </a:r>
            <a:endParaRPr lang="es-CL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B106708-3711-40F3-9D73-09968D939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5" r="19680"/>
          <a:stretch/>
        </p:blipFill>
        <p:spPr bwMode="auto">
          <a:xfrm>
            <a:off x="1" y="-4143"/>
            <a:ext cx="5918620" cy="687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Logo-nuevo-CE.png">
            <a:extLst>
              <a:ext uri="{FF2B5EF4-FFF2-40B4-BE49-F238E27FC236}">
                <a16:creationId xmlns:a16="http://schemas.microsoft.com/office/drawing/2014/main" id="{FEF37120-3F78-4D63-B47E-D0388FB86E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9"/>
          <a:stretch/>
        </p:blipFill>
        <p:spPr>
          <a:xfrm>
            <a:off x="7163133" y="886324"/>
            <a:ext cx="3784354" cy="169294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C6A7F60-ECB5-42FD-BC88-8729FDD625E6}"/>
              </a:ext>
            </a:extLst>
          </p:cNvPr>
          <p:cNvSpPr/>
          <p:nvPr/>
        </p:nvSpPr>
        <p:spPr>
          <a:xfrm>
            <a:off x="6007310" y="2835417"/>
            <a:ext cx="6096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42505">
              <a:spcAft>
                <a:spcPts val="1200"/>
              </a:spcAft>
            </a:pPr>
            <a:r>
              <a:rPr lang="es-ES" sz="2800" dirty="0">
                <a:solidFill>
                  <a:prstClr val="white">
                    <a:lumMod val="50000"/>
                  </a:prstClr>
                </a:solidFill>
                <a:cs typeface="Arial"/>
              </a:rPr>
              <a:t>Contribuimos a mejorar la </a:t>
            </a:r>
            <a:r>
              <a:rPr lang="es-ES" sz="2800" b="1" dirty="0">
                <a:solidFill>
                  <a:prstClr val="white">
                    <a:lumMod val="50000"/>
                  </a:prstClr>
                </a:solidFill>
                <a:cs typeface="Arial"/>
              </a:rPr>
              <a:t>gestión energética y la participación</a:t>
            </a:r>
            <a:r>
              <a:rPr lang="es-ES" sz="2800" dirty="0">
                <a:solidFill>
                  <a:prstClr val="white">
                    <a:lumMod val="50000"/>
                  </a:prstClr>
                </a:solidFill>
                <a:cs typeface="Arial"/>
              </a:rPr>
              <a:t> de los </a:t>
            </a:r>
            <a:r>
              <a:rPr lang="es-ES" sz="2800" b="1" dirty="0">
                <a:solidFill>
                  <a:prstClr val="white">
                    <a:lumMod val="50000"/>
                  </a:prstClr>
                </a:solidFill>
                <a:cs typeface="Arial"/>
              </a:rPr>
              <a:t>municipios y actores locales </a:t>
            </a:r>
            <a:r>
              <a:rPr lang="es-ES" sz="2800" dirty="0">
                <a:solidFill>
                  <a:prstClr val="white">
                    <a:lumMod val="50000"/>
                  </a:prstClr>
                </a:solidFill>
                <a:cs typeface="Arial"/>
              </a:rPr>
              <a:t>para la generación e implementación de iniciativas replicables e innovadoras de energía sostenible en las Comunas de Chile.</a:t>
            </a:r>
          </a:p>
        </p:txBody>
      </p:sp>
    </p:spTree>
    <p:extLst>
      <p:ext uri="{BB962C8B-B14F-4D97-AF65-F5344CB8AC3E}">
        <p14:creationId xmlns:p14="http://schemas.microsoft.com/office/powerpoint/2010/main" val="25150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CAEED-21C2-A68A-E46E-E3F36AC2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0" y="365125"/>
            <a:ext cx="3672840" cy="1325563"/>
          </a:xfrm>
        </p:spPr>
        <p:txBody>
          <a:bodyPr/>
          <a:lstStyle/>
          <a:p>
            <a:endParaRPr lang="es-419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1F9F6AA6-FE63-4639-8996-51DFFEE32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14" name="Imagen 1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04294815-E23A-78A1-5D05-C4D5D2351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"/>
          <a:stretch/>
        </p:blipFill>
        <p:spPr>
          <a:xfrm>
            <a:off x="1" y="-54429"/>
            <a:ext cx="12192000" cy="68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7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AA08B58D-AFD1-4F49-88AE-210AB8E2274B}"/>
              </a:ext>
            </a:extLst>
          </p:cNvPr>
          <p:cNvSpPr txBox="1">
            <a:spLocks/>
          </p:cNvSpPr>
          <p:nvPr/>
        </p:nvSpPr>
        <p:spPr>
          <a:xfrm>
            <a:off x="446447" y="36768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swald"/>
                <a:ea typeface="ヒラギノ角ゴ Pro W3" charset="-128"/>
              </a:rPr>
              <a:t>Proyecto Cooperación Chile-Uruguay 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AC999DC-86B1-48D2-8BBE-0E1CFF055D81}"/>
              </a:ext>
            </a:extLst>
          </p:cNvPr>
          <p:cNvSpPr txBox="1">
            <a:spLocks/>
          </p:cNvSpPr>
          <p:nvPr/>
        </p:nvSpPr>
        <p:spPr>
          <a:xfrm>
            <a:off x="446447" y="1514426"/>
            <a:ext cx="1155686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61290" indent="-261290" algn="l" defTabSz="1045159" rtl="0" eaLnBrk="1" latinLnBrk="0" hangingPunct="1">
              <a:lnSpc>
                <a:spcPct val="90000"/>
              </a:lnSpc>
              <a:spcBef>
                <a:spcPts val="1143"/>
              </a:spcBef>
              <a:buFont typeface="Arial" panose="020B0604020202020204" pitchFamily="34" charset="0"/>
              <a:buChar char="•"/>
              <a:defRPr sz="3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3869" indent="-261290" algn="l" defTabSz="1045159" rtl="0" eaLnBrk="1" latinLnBrk="0" hangingPunct="1">
              <a:lnSpc>
                <a:spcPct val="90000"/>
              </a:lnSpc>
              <a:spcBef>
                <a:spcPts val="572"/>
              </a:spcBef>
              <a:buFont typeface="Arial" panose="020B0604020202020204" pitchFamily="34" charset="0"/>
              <a:buChar char="•"/>
              <a:defRPr sz="27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449" indent="-261290" algn="l" defTabSz="1045159" rtl="0" eaLnBrk="1" latinLnBrk="0" hangingPunct="1">
              <a:lnSpc>
                <a:spcPct val="90000"/>
              </a:lnSpc>
              <a:spcBef>
                <a:spcPts val="572"/>
              </a:spcBef>
              <a:buFont typeface="Arial" panose="020B0604020202020204" pitchFamily="34" charset="0"/>
              <a:buChar char="•"/>
              <a:defRPr sz="2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indent="-261290" algn="l" defTabSz="1045159" rtl="0" eaLnBrk="1" latinLnBrk="0" hangingPunct="1">
              <a:lnSpc>
                <a:spcPct val="90000"/>
              </a:lnSpc>
              <a:spcBef>
                <a:spcPts val="572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608" indent="-261290" algn="l" defTabSz="1045159" rtl="0" eaLnBrk="1" latinLnBrk="0" hangingPunct="1">
              <a:lnSpc>
                <a:spcPct val="90000"/>
              </a:lnSpc>
              <a:spcBef>
                <a:spcPts val="572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74188" indent="-261290" algn="l" defTabSz="1045159" rtl="0" eaLnBrk="1" latinLnBrk="0" hangingPunct="1">
              <a:lnSpc>
                <a:spcPct val="90000"/>
              </a:lnSpc>
              <a:spcBef>
                <a:spcPts val="572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767" indent="-261290" algn="l" defTabSz="1045159" rtl="0" eaLnBrk="1" latinLnBrk="0" hangingPunct="1">
              <a:lnSpc>
                <a:spcPct val="90000"/>
              </a:lnSpc>
              <a:spcBef>
                <a:spcPts val="572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9347" indent="-261290" algn="l" defTabSz="1045159" rtl="0" eaLnBrk="1" latinLnBrk="0" hangingPunct="1">
              <a:lnSpc>
                <a:spcPct val="90000"/>
              </a:lnSpc>
              <a:spcBef>
                <a:spcPts val="572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41927" indent="-261290" algn="l" defTabSz="1045159" rtl="0" eaLnBrk="1" latinLnBrk="0" hangingPunct="1">
              <a:lnSpc>
                <a:spcPct val="90000"/>
              </a:lnSpc>
              <a:spcBef>
                <a:spcPts val="572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CL" sz="2200" b="1" dirty="0"/>
              <a:t>Objetivos: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2200" dirty="0"/>
              <a:t>Diagnosticar e identificar desafíos a escala local en materia de energía sostenible.</a:t>
            </a: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2200" dirty="0"/>
              <a:t>Ejecutar proyectos piloto asociados a los desafíos identificados. </a:t>
            </a: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2200" dirty="0"/>
              <a:t>Compartir metodologías, tecnologías, experiencias y buenas prácticas entre los actores locales (públicos, privados y sociedad civil), en relación con la implementación de los proyectos piloto.</a:t>
            </a:r>
            <a:endParaRPr lang="en-US" sz="2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2200" dirty="0"/>
              <a:t>Sistematizar las experiencias y promover su replicabilidad.</a:t>
            </a:r>
            <a:endParaRPr lang="en-US" sz="2200" dirty="0"/>
          </a:p>
          <a:p>
            <a:pPr marL="0" indent="0">
              <a:buNone/>
            </a:pPr>
            <a:endParaRPr lang="es-UY" sz="2000" dirty="0"/>
          </a:p>
        </p:txBody>
      </p:sp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3E10659-B9B9-E291-99DF-BF9C9C5B0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2" b="8390"/>
          <a:stretch/>
        </p:blipFill>
        <p:spPr>
          <a:xfrm>
            <a:off x="1" y="4833257"/>
            <a:ext cx="12192000" cy="147864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E554196-2C37-A30D-2327-BDE198B4F8E5}"/>
              </a:ext>
            </a:extLst>
          </p:cNvPr>
          <p:cNvSpPr/>
          <p:nvPr/>
        </p:nvSpPr>
        <p:spPr>
          <a:xfrm>
            <a:off x="446447" y="2400300"/>
            <a:ext cx="7680283" cy="5829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103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03ABBCA-F7B9-AC4C-8229-F3587B941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9" y="6174325"/>
            <a:ext cx="1788527" cy="4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EBA3A-499C-6EC1-8AF5-D6E8B830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25817"/>
          <a:stretch/>
        </p:blipFill>
        <p:spPr>
          <a:xfrm>
            <a:off x="10391681" y="215524"/>
            <a:ext cx="1440180" cy="69653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44E884DA-8632-3803-DB42-947531C9046B}"/>
              </a:ext>
            </a:extLst>
          </p:cNvPr>
          <p:cNvSpPr txBox="1">
            <a:spLocks/>
          </p:cNvSpPr>
          <p:nvPr/>
        </p:nvSpPr>
        <p:spPr bwMode="auto">
          <a:xfrm>
            <a:off x="499890" y="118709"/>
            <a:ext cx="9891792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CB7"/>
                </a:solidFill>
                <a:latin typeface="+mj-lt"/>
                <a:ea typeface="ヒラギノ角ゴ Pro W3" charset="-128"/>
                <a:cs typeface="Verdana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450035">
              <a:defRPr/>
            </a:pPr>
            <a:r>
              <a:rPr lang="es-ES" sz="4000" b="1" dirty="0">
                <a:solidFill>
                  <a:srgbClr val="009999"/>
                </a:solidFill>
                <a:latin typeface="Oswald" panose="00000500000000000000" pitchFamily="2" charset="0"/>
              </a:rPr>
              <a:t>Proyectos piloto en energía en el marco de la Cooperación Chile-Uruguay</a:t>
            </a:r>
            <a:endParaRPr lang="es-CL" sz="4000" dirty="0">
              <a:latin typeface="Oswald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1C20EF-720D-0FDF-37F9-B01E7411835A}"/>
              </a:ext>
            </a:extLst>
          </p:cNvPr>
          <p:cNvSpPr txBox="1"/>
          <p:nvPr/>
        </p:nvSpPr>
        <p:spPr>
          <a:xfrm>
            <a:off x="1297669" y="2295929"/>
            <a:ext cx="9596661" cy="2494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Implementar proyectos piloto a escala local que incluyan energías renovables; capacitación y educación energética, en colaboración público-privada tanto en Chile como Uruguay.</a:t>
            </a:r>
            <a:endParaRPr lang="es-419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7051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Ejecutar talleres de cooperación en buenas prácticas y casos de éxito asociado a la implementación de los proyectos piloto.</a:t>
            </a:r>
            <a:endParaRPr lang="es-419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7092F61-0DD7-0F89-7861-1AFF41F72685}"/>
              </a:ext>
            </a:extLst>
          </p:cNvPr>
          <p:cNvGrpSpPr>
            <a:grpSpLocks noChangeAspect="1"/>
          </p:cNvGrpSpPr>
          <p:nvPr/>
        </p:nvGrpSpPr>
        <p:grpSpPr>
          <a:xfrm>
            <a:off x="600121" y="3743558"/>
            <a:ext cx="798943" cy="798943"/>
            <a:chOff x="10766405" y="4715088"/>
            <a:chExt cx="548511" cy="548511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F753302C-5B10-761F-8038-D085649E27B5}"/>
                </a:ext>
              </a:extLst>
            </p:cNvPr>
            <p:cNvSpPr/>
            <p:nvPr/>
          </p:nvSpPr>
          <p:spPr bwMode="auto">
            <a:xfrm>
              <a:off x="10766405" y="4715088"/>
              <a:ext cx="548511" cy="5485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7707C"/>
              </a:solidFill>
            </a:ln>
          </p:spPr>
          <p:txBody>
            <a:bodyPr lIns="0" tIns="0" rIns="0" bIns="0" rtlCol="0" anchor="ctr"/>
            <a:lstStyle/>
            <a:p>
              <a:pPr algn="ctr" defTabSz="365678"/>
              <a:endParaRPr lang="en-US" sz="108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5" name="Gráfico 4" descr="Brindis con relleno sólido">
              <a:extLst>
                <a:ext uri="{FF2B5EF4-FFF2-40B4-BE49-F238E27FC236}">
                  <a16:creationId xmlns:a16="http://schemas.microsoft.com/office/drawing/2014/main" id="{631D1D4C-0054-0FA0-47A0-7F77DA34E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0432" y="4778502"/>
              <a:ext cx="460455" cy="460455"/>
            </a:xfrm>
            <a:prstGeom prst="rect">
              <a:avLst/>
            </a:prstGeom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56F52115-C53B-B103-B156-270381D223B9}"/>
              </a:ext>
            </a:extLst>
          </p:cNvPr>
          <p:cNvGrpSpPr>
            <a:grpSpLocks noChangeAspect="1"/>
          </p:cNvGrpSpPr>
          <p:nvPr/>
        </p:nvGrpSpPr>
        <p:grpSpPr>
          <a:xfrm>
            <a:off x="620148" y="2404865"/>
            <a:ext cx="881427" cy="881427"/>
            <a:chOff x="8715157" y="2188594"/>
            <a:chExt cx="1440000" cy="1440000"/>
          </a:xfrm>
        </p:grpSpPr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783F17EA-E392-EEFF-F9D0-BB4844FF1070}"/>
                </a:ext>
              </a:extLst>
            </p:cNvPr>
            <p:cNvSpPr/>
            <p:nvPr/>
          </p:nvSpPr>
          <p:spPr bwMode="auto">
            <a:xfrm>
              <a:off x="8715157" y="218859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7707C"/>
              </a:solidFill>
            </a:ln>
          </p:spPr>
          <p:txBody>
            <a:bodyPr lIns="0" tIns="0" rIns="0" bIns="0" rtlCol="0" anchor="ctr"/>
            <a:lstStyle/>
            <a:p>
              <a:pPr algn="ctr" defTabSz="365678"/>
              <a:endParaRPr lang="en-US" sz="108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0524459-2FA2-9E55-7060-F09568096C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588" t="6583" r="5813" b="5627"/>
            <a:stretch/>
          </p:blipFill>
          <p:spPr>
            <a:xfrm>
              <a:off x="8783431" y="2285792"/>
              <a:ext cx="1303451" cy="1263278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87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03ABBCA-F7B9-AC4C-8229-F3587B941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9" y="6174325"/>
            <a:ext cx="1788527" cy="4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EBA3A-499C-6EC1-8AF5-D6E8B830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25817"/>
          <a:stretch/>
        </p:blipFill>
        <p:spPr>
          <a:xfrm>
            <a:off x="10391681" y="215524"/>
            <a:ext cx="1440180" cy="69653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44E884DA-8632-3803-DB42-947531C9046B}"/>
              </a:ext>
            </a:extLst>
          </p:cNvPr>
          <p:cNvSpPr txBox="1">
            <a:spLocks/>
          </p:cNvSpPr>
          <p:nvPr/>
        </p:nvSpPr>
        <p:spPr bwMode="auto">
          <a:xfrm>
            <a:off x="499889" y="374495"/>
            <a:ext cx="9891792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CB7"/>
                </a:solidFill>
                <a:latin typeface="+mj-lt"/>
                <a:ea typeface="ヒラギノ角ゴ Pro W3" charset="-128"/>
                <a:cs typeface="Verdana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450035">
              <a:defRPr/>
            </a:pPr>
            <a:r>
              <a:rPr lang="es-ES" sz="4000" b="1" dirty="0">
                <a:solidFill>
                  <a:srgbClr val="009999"/>
                </a:solidFill>
                <a:latin typeface="Oswald" panose="00000500000000000000" pitchFamily="2" charset="0"/>
              </a:rPr>
              <a:t>¿Quién puede postular?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167693C-F882-E9A3-817B-81DEB26BA1D6}"/>
              </a:ext>
            </a:extLst>
          </p:cNvPr>
          <p:cNvSpPr txBox="1"/>
          <p:nvPr/>
        </p:nvSpPr>
        <p:spPr>
          <a:xfrm>
            <a:off x="1045028" y="1771438"/>
            <a:ext cx="60960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Podrán postular personas jurídicas con </a:t>
            </a:r>
            <a:r>
              <a:rPr lang="es-CL" sz="2400" b="1" dirty="0">
                <a:solidFill>
                  <a:srgbClr val="00999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inscripción en Chile</a:t>
            </a:r>
            <a:r>
              <a:rPr lang="es-CL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tales como:</a:t>
            </a:r>
          </a:p>
          <a:p>
            <a:endParaRPr lang="es-CL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Empresas privadas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Instituciones sin fines de lucro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Universidades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Fundaciones</a:t>
            </a:r>
          </a:p>
          <a:p>
            <a:endParaRPr lang="es-419" dirty="0"/>
          </a:p>
        </p:txBody>
      </p:sp>
      <p:pic>
        <p:nvPicPr>
          <p:cNvPr id="14" name="image24.jpg">
            <a:extLst>
              <a:ext uri="{FF2B5EF4-FFF2-40B4-BE49-F238E27FC236}">
                <a16:creationId xmlns:a16="http://schemas.microsoft.com/office/drawing/2014/main" id="{389F9BE4-C875-5961-D349-105D0B8ED71B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031539" y="3066629"/>
            <a:ext cx="3212472" cy="2099840"/>
          </a:xfrm>
          <a:prstGeom prst="rect">
            <a:avLst/>
          </a:prstGeom>
          <a:ln/>
        </p:spPr>
      </p:pic>
      <p:pic>
        <p:nvPicPr>
          <p:cNvPr id="16" name="Picture 8" descr="Viña Casa Acosta se adjudicó primer Concurso de Comunidad Energética para  acceder a bomba de riego tecnificado a través de sistema fotovoltaico |  Ministerio de Energía">
            <a:extLst>
              <a:ext uri="{FF2B5EF4-FFF2-40B4-BE49-F238E27FC236}">
                <a16:creationId xmlns:a16="http://schemas.microsoft.com/office/drawing/2014/main" id="{6BE18F0A-F611-D134-74EF-565A0F40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39" y="5047902"/>
            <a:ext cx="3278571" cy="19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5EA52461-EC52-CC22-738C-9F0A60CFB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1" b="8259"/>
          <a:stretch/>
        </p:blipFill>
        <p:spPr bwMode="auto">
          <a:xfrm>
            <a:off x="9031539" y="1543327"/>
            <a:ext cx="3390517" cy="19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3285DEA-5E6F-6418-9F07-BB5C50E8D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19255" r="9057" b="30461"/>
          <a:stretch/>
        </p:blipFill>
        <p:spPr bwMode="auto">
          <a:xfrm>
            <a:off x="9032520" y="4314"/>
            <a:ext cx="3749588" cy="156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03ABBCA-F7B9-AC4C-8229-F3587B941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9" y="6174325"/>
            <a:ext cx="1788527" cy="4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EBA3A-499C-6EC1-8AF5-D6E8B830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25817"/>
          <a:stretch/>
        </p:blipFill>
        <p:spPr>
          <a:xfrm>
            <a:off x="10391681" y="215524"/>
            <a:ext cx="1440180" cy="69653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44E884DA-8632-3803-DB42-947531C9046B}"/>
              </a:ext>
            </a:extLst>
          </p:cNvPr>
          <p:cNvSpPr txBox="1">
            <a:spLocks/>
          </p:cNvSpPr>
          <p:nvPr/>
        </p:nvSpPr>
        <p:spPr bwMode="auto">
          <a:xfrm>
            <a:off x="499889" y="374495"/>
            <a:ext cx="9891792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CB7"/>
                </a:solidFill>
                <a:latin typeface="+mj-lt"/>
                <a:ea typeface="ヒラギノ角ゴ Pro W3" charset="-128"/>
                <a:cs typeface="Verdana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450035">
              <a:defRPr/>
            </a:pPr>
            <a:r>
              <a:rPr lang="es-ES" sz="4000" b="1" dirty="0">
                <a:solidFill>
                  <a:srgbClr val="009999"/>
                </a:solidFill>
                <a:latin typeface="Oswald" panose="00000500000000000000" pitchFamily="2" charset="0"/>
              </a:rPr>
              <a:t>Beneficiarios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28DB336-CC82-CEFE-6069-403445CEB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6096"/>
              </p:ext>
            </p:extLst>
          </p:nvPr>
        </p:nvGraphicFramePr>
        <p:xfrm>
          <a:off x="1884495" y="2503793"/>
          <a:ext cx="7987582" cy="2777300"/>
        </p:xfrm>
        <a:graphic>
          <a:graphicData uri="http://schemas.openxmlformats.org/drawingml/2006/table">
            <a:tbl>
              <a:tblPr/>
              <a:tblGrid>
                <a:gridCol w="3993791">
                  <a:extLst>
                    <a:ext uri="{9D8B030D-6E8A-4147-A177-3AD203B41FA5}">
                      <a16:colId xmlns:a16="http://schemas.microsoft.com/office/drawing/2014/main" val="1636165559"/>
                    </a:ext>
                  </a:extLst>
                </a:gridCol>
                <a:gridCol w="3993791">
                  <a:extLst>
                    <a:ext uri="{9D8B030D-6E8A-4147-A177-3AD203B41FA5}">
                      <a16:colId xmlns:a16="http://schemas.microsoft.com/office/drawing/2014/main" val="2808396999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70510" algn="l"/>
                        </a:tabLs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Comuna de Conchalí</a:t>
                      </a:r>
                      <a:endParaRPr lang="es-419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70510" algn="l"/>
                        </a:tabLs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Comuna de La Paloma</a:t>
                      </a:r>
                      <a:endParaRPr lang="es-419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03077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270510" algn="l"/>
                        </a:tabLst>
                      </a:pPr>
                      <a:r>
                        <a:rPr lang="es-E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“Centro de Educación Ambiental” establecimiento público ubicado en Panamericana Norte S/N. Chile.</a:t>
                      </a:r>
                      <a:endParaRPr lang="es-419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270510" algn="l"/>
                        </a:tabLst>
                      </a:pPr>
                      <a:r>
                        <a:rPr lang="es-E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“La Casa del Mar” establecimiento de uso público ubicado en Rambla Costanera s/n en la playa la Aguada. Uruguay. </a:t>
                      </a:r>
                      <a:endParaRPr lang="es-419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3437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70510" algn="l"/>
                        </a:tabLs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Comuna de Temuco</a:t>
                      </a:r>
                      <a:endParaRPr lang="es-419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70510" algn="l"/>
                        </a:tabLs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Comuna de Atlántida</a:t>
                      </a:r>
                      <a:endParaRPr lang="es-419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91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270510" algn="l"/>
                        </a:tabLst>
                      </a:pPr>
                      <a:r>
                        <a:rPr lang="es-E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Escuela “Mañío Chico” establecimiento de público ubicado en el sector de Boyeco. Chile. </a:t>
                      </a:r>
                      <a:endParaRPr lang="es-419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270510" algn="l"/>
                        </a:tabLst>
                      </a:pPr>
                      <a:r>
                        <a:rPr lang="es-E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Escuela rural N°128 “La Palmita” establecimiento de uso público ubicado en rutas 8 y 11. Uruguay.</a:t>
                      </a:r>
                      <a:endParaRPr lang="es-419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696942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0F941A47-1756-A951-8D8D-926EDEFA5121}"/>
              </a:ext>
            </a:extLst>
          </p:cNvPr>
          <p:cNvGrpSpPr/>
          <p:nvPr/>
        </p:nvGrpSpPr>
        <p:grpSpPr>
          <a:xfrm>
            <a:off x="2610613" y="1449630"/>
            <a:ext cx="2276152" cy="429624"/>
            <a:chOff x="0" y="740942"/>
            <a:chExt cx="7010045" cy="636480"/>
          </a:xfrm>
          <a:solidFill>
            <a:srgbClr val="009999"/>
          </a:solidFill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2ECD131F-9D20-4A18-B8C5-F7151208562C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FF721656-18DF-7D52-0106-FDC6B3EBD037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/>
                <a:t>CHILE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F5886E4-0256-C8E6-F1BE-B09049BF87A9}"/>
              </a:ext>
            </a:extLst>
          </p:cNvPr>
          <p:cNvGrpSpPr/>
          <p:nvPr/>
        </p:nvGrpSpPr>
        <p:grpSpPr>
          <a:xfrm>
            <a:off x="6997489" y="1428658"/>
            <a:ext cx="2276152" cy="429624"/>
            <a:chOff x="0" y="740942"/>
            <a:chExt cx="7010045" cy="636480"/>
          </a:xfrm>
          <a:solidFill>
            <a:srgbClr val="009999"/>
          </a:solidFill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7322ABD2-E4D5-09C8-0ECF-F1E867C010D8}"/>
                </a:ext>
              </a:extLst>
            </p:cNvPr>
            <p:cNvSpPr/>
            <p:nvPr/>
          </p:nvSpPr>
          <p:spPr>
            <a:xfrm>
              <a:off x="0" y="740942"/>
              <a:ext cx="7010045" cy="636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9550"/>
                <a:satOff val="1052"/>
                <a:lumOff val="392"/>
                <a:alphaOff val="0"/>
              </a:schemeClr>
            </a:fillRef>
            <a:effectRef idx="0">
              <a:schemeClr val="accent4">
                <a:hueOff val="-2239550"/>
                <a:satOff val="1052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: esquinas redondeadas 4">
              <a:extLst>
                <a:ext uri="{FF2B5EF4-FFF2-40B4-BE49-F238E27FC236}">
                  <a16:creationId xmlns:a16="http://schemas.microsoft.com/office/drawing/2014/main" id="{C9C5C3CE-5AA0-325D-AD0F-56ED0A4E8A33}"/>
                </a:ext>
              </a:extLst>
            </p:cNvPr>
            <p:cNvSpPr txBox="1"/>
            <p:nvPr/>
          </p:nvSpPr>
          <p:spPr>
            <a:xfrm>
              <a:off x="169990" y="772012"/>
              <a:ext cx="6638902" cy="574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20" b="1" dirty="0"/>
                <a:t>URUGUAY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699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03ABBCA-F7B9-AC4C-8229-F3587B941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9" y="6174325"/>
            <a:ext cx="1788527" cy="4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EBA3A-499C-6EC1-8AF5-D6E8B830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25817"/>
          <a:stretch/>
        </p:blipFill>
        <p:spPr>
          <a:xfrm>
            <a:off x="10391681" y="215524"/>
            <a:ext cx="1440180" cy="69653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44E884DA-8632-3803-DB42-947531C9046B}"/>
              </a:ext>
            </a:extLst>
          </p:cNvPr>
          <p:cNvSpPr txBox="1">
            <a:spLocks/>
          </p:cNvSpPr>
          <p:nvPr/>
        </p:nvSpPr>
        <p:spPr bwMode="auto">
          <a:xfrm>
            <a:off x="499889" y="374495"/>
            <a:ext cx="9891792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CB7"/>
                </a:solidFill>
                <a:latin typeface="+mj-lt"/>
                <a:ea typeface="ヒラギノ角ゴ Pro W3" charset="-128"/>
                <a:cs typeface="Verdana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450035">
              <a:defRPr/>
            </a:pPr>
            <a:r>
              <a:rPr lang="es-ES" sz="4000" b="1" dirty="0">
                <a:solidFill>
                  <a:srgbClr val="009999"/>
                </a:solidFill>
                <a:latin typeface="Oswald" panose="00000500000000000000" pitchFamily="2" charset="0"/>
              </a:rPr>
              <a:t>Presupuesto disponible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167693C-F882-E9A3-817B-81DEB26BA1D6}"/>
              </a:ext>
            </a:extLst>
          </p:cNvPr>
          <p:cNvSpPr txBox="1"/>
          <p:nvPr/>
        </p:nvSpPr>
        <p:spPr>
          <a:xfrm>
            <a:off x="2106398" y="429628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Compra con 3 o más cotizaciones</a:t>
            </a:r>
            <a:endParaRPr lang="es-CL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4" name="image24.jpg">
            <a:extLst>
              <a:ext uri="{FF2B5EF4-FFF2-40B4-BE49-F238E27FC236}">
                <a16:creationId xmlns:a16="http://schemas.microsoft.com/office/drawing/2014/main" id="{389F9BE4-C875-5961-D349-105D0B8ED71B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031539" y="3066629"/>
            <a:ext cx="3212472" cy="2099840"/>
          </a:xfrm>
          <a:prstGeom prst="rect">
            <a:avLst/>
          </a:prstGeom>
          <a:ln/>
        </p:spPr>
      </p:pic>
      <p:pic>
        <p:nvPicPr>
          <p:cNvPr id="16" name="Picture 8" descr="Viña Casa Acosta se adjudicó primer Concurso de Comunidad Energética para  acceder a bomba de riego tecnificado a través de sistema fotovoltaico |  Ministerio de Energía">
            <a:extLst>
              <a:ext uri="{FF2B5EF4-FFF2-40B4-BE49-F238E27FC236}">
                <a16:creationId xmlns:a16="http://schemas.microsoft.com/office/drawing/2014/main" id="{6BE18F0A-F611-D134-74EF-565A0F40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39" y="5047902"/>
            <a:ext cx="3278571" cy="19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5EA52461-EC52-CC22-738C-9F0A60CFB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1" b="8259"/>
          <a:stretch/>
        </p:blipFill>
        <p:spPr bwMode="auto">
          <a:xfrm>
            <a:off x="9031539" y="1543327"/>
            <a:ext cx="3390517" cy="19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3285DEA-5E6F-6418-9F07-BB5C50E8D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19255" r="9057" b="30461"/>
          <a:stretch/>
        </p:blipFill>
        <p:spPr bwMode="auto">
          <a:xfrm>
            <a:off x="9032520" y="4314"/>
            <a:ext cx="3749588" cy="156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014485-E680-DEC6-92B8-2D04C70BE761}"/>
              </a:ext>
            </a:extLst>
          </p:cNvPr>
          <p:cNvSpPr txBox="1">
            <a:spLocks/>
          </p:cNvSpPr>
          <p:nvPr/>
        </p:nvSpPr>
        <p:spPr>
          <a:xfrm>
            <a:off x="1582604" y="2072053"/>
            <a:ext cx="5674537" cy="135694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pPr defTabSz="731356"/>
            <a:r>
              <a:rPr lang="es-ES" sz="4000" b="1" dirty="0">
                <a:solidFill>
                  <a:srgbClr val="009999"/>
                </a:solidFill>
                <a:latin typeface="Oswald" panose="00000500000000000000" pitchFamily="2" charset="0"/>
                <a:ea typeface="ヒラギノ角ゴ Pro W3" charset="-128"/>
              </a:rPr>
              <a:t>$35.000.000.-(CLP) </a:t>
            </a:r>
          </a:p>
          <a:p>
            <a:pPr defTabSz="731356"/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(treinta y cinco millones de pesos), impuestos incluidos</a:t>
            </a:r>
          </a:p>
          <a:p>
            <a:pPr defTabSz="731356"/>
            <a:endParaRPr lang="es-E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defTabSz="731356"/>
            <a:r>
              <a:rPr lang="es-ES" sz="4000" b="1" dirty="0">
                <a:solidFill>
                  <a:srgbClr val="FCB5C1"/>
                </a:solidFill>
                <a:latin typeface="Oswald" panose="00000500000000000000" pitchFamily="2" charset="0"/>
                <a:ea typeface="ヒラギノ角ゴ Pro W3" charset="-128"/>
              </a:rPr>
              <a:t>Aprox. $44.000.-(USD)</a:t>
            </a:r>
          </a:p>
          <a:p>
            <a:pPr defTabSz="731356"/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(cuarenta y cuatro mil dólares </a:t>
            </a:r>
            <a:r>
              <a:rPr lang="es-ES" sz="2400" b="1" u="sng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como referencia al día de hoy</a:t>
            </a:r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6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03ABBCA-F7B9-AC4C-8229-F3587B941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9" y="6174325"/>
            <a:ext cx="1788527" cy="4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EBA3A-499C-6EC1-8AF5-D6E8B830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25817"/>
          <a:stretch/>
        </p:blipFill>
        <p:spPr>
          <a:xfrm>
            <a:off x="10391681" y="215524"/>
            <a:ext cx="1440180" cy="69653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44E884DA-8632-3803-DB42-947531C9046B}"/>
              </a:ext>
            </a:extLst>
          </p:cNvPr>
          <p:cNvSpPr txBox="1">
            <a:spLocks/>
          </p:cNvSpPr>
          <p:nvPr/>
        </p:nvSpPr>
        <p:spPr bwMode="auto">
          <a:xfrm>
            <a:off x="499889" y="374495"/>
            <a:ext cx="9891792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CB7"/>
                </a:solidFill>
                <a:latin typeface="+mj-lt"/>
                <a:ea typeface="ヒラギノ角ゴ Pro W3" charset="-128"/>
                <a:cs typeface="Verdana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450035">
              <a:defRPr/>
            </a:pPr>
            <a:r>
              <a:rPr lang="es-ES" sz="4000" b="1" dirty="0">
                <a:solidFill>
                  <a:srgbClr val="009999"/>
                </a:solidFill>
                <a:latin typeface="Oswald" panose="00000500000000000000" pitchFamily="2" charset="0"/>
              </a:rPr>
              <a:t>Especificaciones del servicio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42AA9F-F83A-F8FC-642E-231F9EC150FB}"/>
              </a:ext>
            </a:extLst>
          </p:cNvPr>
          <p:cNvSpPr txBox="1"/>
          <p:nvPr/>
        </p:nvSpPr>
        <p:spPr>
          <a:xfrm>
            <a:off x="1283076" y="1788430"/>
            <a:ext cx="5930524" cy="13280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617220">
              <a:defRPr/>
            </a:pPr>
            <a:r>
              <a:rPr lang="es-MX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Implementación de 4 sistemas </a:t>
            </a:r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solares fotovoltaicos </a:t>
            </a:r>
            <a:r>
              <a:rPr lang="es-ES" sz="24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On-Grid</a:t>
            </a:r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con inyección a la red de 3,5 </a:t>
            </a:r>
            <a:r>
              <a:rPr lang="es-ES" sz="24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kWp</a:t>
            </a:r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cada uno</a:t>
            </a:r>
            <a:endParaRPr lang="es-CL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BEBEB3-2B82-43D5-D5E1-1B240DF2B2B8}"/>
              </a:ext>
            </a:extLst>
          </p:cNvPr>
          <p:cNvSpPr txBox="1"/>
          <p:nvPr/>
        </p:nvSpPr>
        <p:spPr>
          <a:xfrm>
            <a:off x="1283076" y="3708145"/>
            <a:ext cx="5930524" cy="1736646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342900" indent="-342900" defTabSz="617220">
              <a:buFont typeface="Arial" panose="020B0604020202020204" pitchFamily="34" charset="0"/>
              <a:buChar char="•"/>
              <a:defRPr/>
            </a:pPr>
            <a:r>
              <a:rPr lang="es-MX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 capacitaciones técnicas a operarios y funcionarios </a:t>
            </a:r>
          </a:p>
          <a:p>
            <a:pPr marL="342900" indent="-342900" defTabSz="617220">
              <a:buFont typeface="Arial" panose="020B0604020202020204" pitchFamily="34" charset="0"/>
              <a:buChar char="•"/>
              <a:defRPr/>
            </a:pPr>
            <a:r>
              <a:rPr lang="es-MX" sz="24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 capacitaciones en cultura de la eficiencia energética</a:t>
            </a:r>
            <a:endParaRPr lang="es-CL" sz="2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Abrir corchete 4">
            <a:extLst>
              <a:ext uri="{FF2B5EF4-FFF2-40B4-BE49-F238E27FC236}">
                <a16:creationId xmlns:a16="http://schemas.microsoft.com/office/drawing/2014/main" id="{DBE547FC-BB18-21EC-427D-B9994152B760}"/>
              </a:ext>
            </a:extLst>
          </p:cNvPr>
          <p:cNvSpPr/>
          <p:nvPr/>
        </p:nvSpPr>
        <p:spPr>
          <a:xfrm rot="10800000">
            <a:off x="8326424" y="2206871"/>
            <a:ext cx="189724" cy="258282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sz="1215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7026FC-FBCC-BC9B-5A25-A090AE85C72D}"/>
              </a:ext>
            </a:extLst>
          </p:cNvPr>
          <p:cNvSpPr txBox="1"/>
          <p:nvPr/>
        </p:nvSpPr>
        <p:spPr>
          <a:xfrm>
            <a:off x="8630195" y="2206871"/>
            <a:ext cx="27017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009999"/>
                </a:solidFill>
                <a:latin typeface="Oswald" panose="00000500000000000000" pitchFamily="2" charset="0"/>
                <a:ea typeface="ヒラギノ角ゴ Pro W3" charset="-128"/>
              </a:rPr>
              <a:t>60 días corridos para el total del servicio </a:t>
            </a:r>
          </a:p>
          <a:p>
            <a:pPr algn="ctr"/>
            <a:endParaRPr lang="es-CL" sz="1600" b="1" kern="0" dirty="0">
              <a:solidFill>
                <a:srgbClr val="8D42C6"/>
              </a:solidFill>
              <a:latin typeface="Oswa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797084-9F45-18B6-D467-DDFE75EDA4E4}"/>
              </a:ext>
            </a:extLst>
          </p:cNvPr>
          <p:cNvSpPr txBox="1"/>
          <p:nvPr/>
        </p:nvSpPr>
        <p:spPr>
          <a:xfrm>
            <a:off x="8630195" y="3811978"/>
            <a:ext cx="270173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009999"/>
                </a:solidFill>
                <a:latin typeface="Oswald" panose="00000500000000000000" pitchFamily="2" charset="0"/>
                <a:ea typeface="ヒラギノ角ゴ Pro W3" charset="-128"/>
              </a:rPr>
              <a:t>45 días para la implementación en Uruguay</a:t>
            </a:r>
          </a:p>
          <a:p>
            <a:pPr algn="ctr"/>
            <a:endParaRPr lang="es-CL" sz="1600" b="1" kern="0" dirty="0">
              <a:solidFill>
                <a:srgbClr val="8D42C6"/>
              </a:solidFill>
              <a:latin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55387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03ABBCA-F7B9-AC4C-8229-F3587B941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9" y="6174325"/>
            <a:ext cx="1788527" cy="4800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7EBA3A-499C-6EC1-8AF5-D6E8B8308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25817"/>
          <a:stretch/>
        </p:blipFill>
        <p:spPr>
          <a:xfrm>
            <a:off x="10391681" y="215524"/>
            <a:ext cx="1440180" cy="696539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44E884DA-8632-3803-DB42-947531C9046B}"/>
              </a:ext>
            </a:extLst>
          </p:cNvPr>
          <p:cNvSpPr txBox="1">
            <a:spLocks/>
          </p:cNvSpPr>
          <p:nvPr/>
        </p:nvSpPr>
        <p:spPr bwMode="auto">
          <a:xfrm>
            <a:off x="499889" y="215524"/>
            <a:ext cx="9891792" cy="10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6CB7"/>
                </a:solidFill>
                <a:latin typeface="+mj-lt"/>
                <a:ea typeface="ヒラギノ角ゴ Pro W3" charset="-128"/>
                <a:cs typeface="Verdana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3429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6858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0287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371600"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defTabSz="450035">
              <a:defRPr/>
            </a:pPr>
            <a:r>
              <a:rPr lang="es-ES" sz="4000" b="1" dirty="0">
                <a:solidFill>
                  <a:srgbClr val="009999"/>
                </a:solidFill>
                <a:latin typeface="Oswald" panose="00000500000000000000" pitchFamily="2" charset="0"/>
              </a:rPr>
              <a:t>Especificaciones del servicio</a:t>
            </a:r>
          </a:p>
          <a:p>
            <a:pPr defTabSz="450035">
              <a:defRPr/>
            </a:pPr>
            <a:r>
              <a:rPr lang="es-ES" sz="4000" dirty="0">
                <a:solidFill>
                  <a:srgbClr val="009999"/>
                </a:solidFill>
                <a:latin typeface="Oswald" panose="00000500000000000000" pitchFamily="2" charset="0"/>
              </a:rPr>
              <a:t>Actividades mínimas</a:t>
            </a:r>
            <a:endParaRPr lang="es-ES" sz="4000" b="1" dirty="0">
              <a:solidFill>
                <a:srgbClr val="009999"/>
              </a:solidFill>
              <a:latin typeface="Oswald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E297631-7546-B330-2DD9-141F5DE98C8B}"/>
              </a:ext>
            </a:extLst>
          </p:cNvPr>
          <p:cNvSpPr txBox="1"/>
          <p:nvPr/>
        </p:nvSpPr>
        <p:spPr>
          <a:xfrm>
            <a:off x="825623" y="1788430"/>
            <a:ext cx="4243527" cy="408623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Actividad N°1: </a:t>
            </a:r>
            <a:r>
              <a:rPr lang="es-CL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Plan de trabajo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89FD6C-520C-DF1C-3A0C-1045E38CE273}"/>
              </a:ext>
            </a:extLst>
          </p:cNvPr>
          <p:cNvSpPr txBox="1"/>
          <p:nvPr/>
        </p:nvSpPr>
        <p:spPr>
          <a:xfrm>
            <a:off x="825623" y="2541440"/>
            <a:ext cx="4243527" cy="408623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Actividad N°2: </a:t>
            </a:r>
            <a:r>
              <a:rPr lang="es-CL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Ingeniería de detalle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AF6F4C-CAF3-5509-E6A2-100CAA7A5A68}"/>
              </a:ext>
            </a:extLst>
          </p:cNvPr>
          <p:cNvSpPr txBox="1"/>
          <p:nvPr/>
        </p:nvSpPr>
        <p:spPr>
          <a:xfrm>
            <a:off x="825623" y="3294450"/>
            <a:ext cx="4243527" cy="408623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Actividad N°3:</a:t>
            </a:r>
            <a:r>
              <a:rPr lang="es-CL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Implementación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FAB416-4468-7EE8-2FEB-3537B58195E4}"/>
              </a:ext>
            </a:extLst>
          </p:cNvPr>
          <p:cNvSpPr txBox="1"/>
          <p:nvPr/>
        </p:nvSpPr>
        <p:spPr>
          <a:xfrm>
            <a:off x="825623" y="4047460"/>
            <a:ext cx="4243527" cy="715089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Actividad N°4:</a:t>
            </a:r>
            <a:r>
              <a:rPr lang="es-CL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Puesta en marcha y pruebas de operación y medición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1D24B1-AC47-9A40-3991-0C65F0ED0C0D}"/>
              </a:ext>
            </a:extLst>
          </p:cNvPr>
          <p:cNvSpPr txBox="1"/>
          <p:nvPr/>
        </p:nvSpPr>
        <p:spPr>
          <a:xfrm>
            <a:off x="825623" y="5209094"/>
            <a:ext cx="4243527" cy="715089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617220">
              <a:defRPr/>
            </a:pPr>
            <a:r>
              <a:rPr lang="es-C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Actividad N°5:</a:t>
            </a:r>
            <a:r>
              <a:rPr lang="es-CL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Capacitación y educación energética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8383EA1-993C-CFBD-C47E-BDBE227E46C2}"/>
              </a:ext>
            </a:extLst>
          </p:cNvPr>
          <p:cNvSpPr txBox="1"/>
          <p:nvPr/>
        </p:nvSpPr>
        <p:spPr>
          <a:xfrm>
            <a:off x="5291091" y="1788429"/>
            <a:ext cx="5924721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Metodología y Carta Gantt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FD2AC9-68A9-0435-86E8-A8BD388AF00B}"/>
              </a:ext>
            </a:extLst>
          </p:cNvPr>
          <p:cNvSpPr txBox="1"/>
          <p:nvPr/>
        </p:nvSpPr>
        <p:spPr>
          <a:xfrm>
            <a:off x="5291091" y="2541440"/>
            <a:ext cx="5924721" cy="408623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MC, planos, manuales, </a:t>
            </a:r>
            <a:r>
              <a:rPr lang="es-CL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checklist</a:t>
            </a: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informes, etc. 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C2E4F32-B8A6-D746-8238-C05FE70643E9}"/>
              </a:ext>
            </a:extLst>
          </p:cNvPr>
          <p:cNvSpPr txBox="1"/>
          <p:nvPr/>
        </p:nvSpPr>
        <p:spPr>
          <a:xfrm>
            <a:off x="5291091" y="3141216"/>
            <a:ext cx="5924721" cy="715089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OOCC 4 sistemas FV hasta actas de recepción provisoria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942D914-DE4E-9B3E-1825-E49CC4985926}"/>
              </a:ext>
            </a:extLst>
          </p:cNvPr>
          <p:cNvSpPr txBox="1"/>
          <p:nvPr/>
        </p:nvSpPr>
        <p:spPr>
          <a:xfrm>
            <a:off x="5249306" y="4047460"/>
            <a:ext cx="5924721" cy="715089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Protocolo de pruebas, entrega de documentos y actas de recepción definitivas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44616D5-8B42-5C1C-85E5-35DB7B15F3FB}"/>
              </a:ext>
            </a:extLst>
          </p:cNvPr>
          <p:cNvSpPr txBox="1"/>
          <p:nvPr/>
        </p:nvSpPr>
        <p:spPr>
          <a:xfrm>
            <a:off x="5291091" y="5055860"/>
            <a:ext cx="5924721" cy="1021556"/>
          </a:xfrm>
          <a:prstGeom prst="roundRect">
            <a:avLst/>
          </a:prstGeom>
          <a:noFill/>
          <a:ln w="12700" cap="flat" cmpd="sng" algn="ctr">
            <a:solidFill>
              <a:srgbClr val="1D9A78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Por subproyecto: </a:t>
            </a:r>
          </a:p>
          <a:p>
            <a:pPr algn="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1° Capacitación técnica a funcionarios y operarios </a:t>
            </a:r>
          </a:p>
          <a:p>
            <a:pPr algn="r" defTabSz="617220">
              <a:defRPr/>
            </a:pPr>
            <a:r>
              <a:rPr lang="es-CL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2° Capacitación en cultura de la eficiencia energética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1102</Words>
  <Application>Microsoft Office PowerPoint</Application>
  <PresentationFormat>Panorámica</PresentationFormat>
  <Paragraphs>172</Paragraphs>
  <Slides>20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(Cuerpo)</vt:lpstr>
      <vt:lpstr>Calibri Light</vt:lpstr>
      <vt:lpstr>Oswald</vt:lpstr>
      <vt:lpstr>Roboto</vt:lpstr>
      <vt:lpstr>Times New Roman</vt:lpstr>
      <vt:lpstr>Titillium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Lopez</dc:creator>
  <cp:lastModifiedBy>Sebastián  Goza</cp:lastModifiedBy>
  <cp:revision>16</cp:revision>
  <dcterms:created xsi:type="dcterms:W3CDTF">2023-01-09T18:44:21Z</dcterms:created>
  <dcterms:modified xsi:type="dcterms:W3CDTF">2023-02-08T17:17:58Z</dcterms:modified>
</cp:coreProperties>
</file>