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66" r:id="rId3"/>
    <p:sldId id="257" r:id="rId4"/>
    <p:sldId id="258" r:id="rId5"/>
    <p:sldId id="267" r:id="rId6"/>
    <p:sldId id="268" r:id="rId7"/>
    <p:sldId id="260" r:id="rId8"/>
    <p:sldId id="261" r:id="rId9"/>
    <p:sldId id="262" r:id="rId10"/>
    <p:sldId id="263" r:id="rId11"/>
    <p:sldId id="264" r:id="rId12"/>
    <p:sldId id="265"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g8nAGH4Uks5Vu4DcnWIvsvqTTX0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cardo Rodriguez" initials="" lastIdx="1" clrIdx="0"/>
  <p:cmAuthor id="1" name="Carla Asenjo" initials="" lastIdx="1" clrIdx="1"/>
  <p:cmAuthor id="2" name="Rosa Riquelme H" initials="" lastIdx="1" clrIdx="2"/>
  <p:cmAuthor id="3" name="Ricardo Rodriguez" initials="RR" lastIdx="15" clrIdx="3">
    <p:extLst>
      <p:ext uri="{19B8F6BF-5375-455C-9EA6-DF929625EA0E}">
        <p15:presenceInfo xmlns:p15="http://schemas.microsoft.com/office/powerpoint/2012/main" userId="a455d275952a24f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AB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B4B124C-2625-4AB8-AF56-6332BF712F8E}">
  <a:tblStyle styleId="{4B4B124C-2625-4AB8-AF56-6332BF712F8E}"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240" y="39"/>
      </p:cViewPr>
      <p:guideLst>
        <p:guide orient="horz" pos="2160"/>
        <p:guide pos="3840"/>
      </p:guideLst>
    </p:cSldViewPr>
  </p:slideViewPr>
  <p:notesTextViewPr>
    <p:cViewPr>
      <p:scale>
        <a:sx n="1" d="1"/>
        <a:sy n="1" d="1"/>
      </p:scale>
      <p:origin x="0" y="0"/>
    </p:cViewPr>
  </p:notesTextViewPr>
  <p:sorterViewPr>
    <p:cViewPr>
      <p:scale>
        <a:sx n="130" d="100"/>
        <a:sy n="130" d="100"/>
      </p:scale>
      <p:origin x="0" y="-28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slide" Target="slides/slide1.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23" Type="http://schemas.openxmlformats.org/officeDocument/2006/relationships/theme" Target="theme/theme1.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ardo Rodriguez" userId="a455d275952a24fa" providerId="LiveId" clId="{8979668C-C1CD-4E84-9157-B43DF6DCF3E0}"/>
    <pc:docChg chg="undo custSel addSld delSld modSld">
      <pc:chgData name="Ricardo Rodriguez" userId="a455d275952a24fa" providerId="LiveId" clId="{8979668C-C1CD-4E84-9157-B43DF6DCF3E0}" dt="2021-11-13T16:04:11.596" v="587" actId="20577"/>
      <pc:docMkLst>
        <pc:docMk/>
      </pc:docMkLst>
      <pc:sldChg chg="modSp mod">
        <pc:chgData name="Ricardo Rodriguez" userId="a455d275952a24fa" providerId="LiveId" clId="{8979668C-C1CD-4E84-9157-B43DF6DCF3E0}" dt="2021-11-13T16:04:11.596" v="587" actId="20577"/>
        <pc:sldMkLst>
          <pc:docMk/>
          <pc:sldMk cId="0" sldId="256"/>
        </pc:sldMkLst>
        <pc:spChg chg="mod">
          <ac:chgData name="Ricardo Rodriguez" userId="a455d275952a24fa" providerId="LiveId" clId="{8979668C-C1CD-4E84-9157-B43DF6DCF3E0}" dt="2021-11-13T16:04:11.596" v="587" actId="20577"/>
          <ac:spMkLst>
            <pc:docMk/>
            <pc:sldMk cId="0" sldId="256"/>
            <ac:spMk id="91" creationId="{00000000-0000-0000-0000-000000000000}"/>
          </ac:spMkLst>
        </pc:spChg>
      </pc:sldChg>
      <pc:sldChg chg="addSp delSp mod">
        <pc:chgData name="Ricardo Rodriguez" userId="a455d275952a24fa" providerId="LiveId" clId="{8979668C-C1CD-4E84-9157-B43DF6DCF3E0}" dt="2021-11-13T14:41:50.573" v="1" actId="22"/>
        <pc:sldMkLst>
          <pc:docMk/>
          <pc:sldMk cId="0" sldId="258"/>
        </pc:sldMkLst>
        <pc:spChg chg="add del">
          <ac:chgData name="Ricardo Rodriguez" userId="a455d275952a24fa" providerId="LiveId" clId="{8979668C-C1CD-4E84-9157-B43DF6DCF3E0}" dt="2021-11-13T14:41:50.573" v="1" actId="22"/>
          <ac:spMkLst>
            <pc:docMk/>
            <pc:sldMk cId="0" sldId="258"/>
            <ac:spMk id="7" creationId="{683AF7C1-321E-42C1-B37F-E4DD398F0429}"/>
          </ac:spMkLst>
        </pc:spChg>
      </pc:sldChg>
      <pc:sldChg chg="del">
        <pc:chgData name="Ricardo Rodriguez" userId="a455d275952a24fa" providerId="LiveId" clId="{8979668C-C1CD-4E84-9157-B43DF6DCF3E0}" dt="2021-11-13T14:41:59.910" v="3" actId="47"/>
        <pc:sldMkLst>
          <pc:docMk/>
          <pc:sldMk cId="0" sldId="259"/>
        </pc:sldMkLst>
      </pc:sldChg>
      <pc:sldChg chg="setBg">
        <pc:chgData name="Ricardo Rodriguez" userId="a455d275952a24fa" providerId="LiveId" clId="{8979668C-C1CD-4E84-9157-B43DF6DCF3E0}" dt="2021-11-13T15:49:31.216" v="16"/>
        <pc:sldMkLst>
          <pc:docMk/>
          <pc:sldMk cId="0" sldId="260"/>
        </pc:sldMkLst>
      </pc:sldChg>
      <pc:sldChg chg="modSp mod">
        <pc:chgData name="Ricardo Rodriguez" userId="a455d275952a24fa" providerId="LiveId" clId="{8979668C-C1CD-4E84-9157-B43DF6DCF3E0}" dt="2021-11-13T15:49:40.867" v="17" actId="313"/>
        <pc:sldMkLst>
          <pc:docMk/>
          <pc:sldMk cId="0" sldId="261"/>
        </pc:sldMkLst>
        <pc:spChg chg="mod">
          <ac:chgData name="Ricardo Rodriguez" userId="a455d275952a24fa" providerId="LiveId" clId="{8979668C-C1CD-4E84-9157-B43DF6DCF3E0}" dt="2021-11-13T15:49:40.867" v="17" actId="313"/>
          <ac:spMkLst>
            <pc:docMk/>
            <pc:sldMk cId="0" sldId="261"/>
            <ac:spMk id="2" creationId="{2429DFAC-E7A2-44F0-9D5C-B119EE4329E4}"/>
          </ac:spMkLst>
        </pc:spChg>
      </pc:sldChg>
      <pc:sldChg chg="setBg">
        <pc:chgData name="Ricardo Rodriguez" userId="a455d275952a24fa" providerId="LiveId" clId="{8979668C-C1CD-4E84-9157-B43DF6DCF3E0}" dt="2021-11-13T15:49:51.878" v="18"/>
        <pc:sldMkLst>
          <pc:docMk/>
          <pc:sldMk cId="0" sldId="262"/>
        </pc:sldMkLst>
      </pc:sldChg>
      <pc:sldChg chg="addSp modSp mod setBg">
        <pc:chgData name="Ricardo Rodriguez" userId="a455d275952a24fa" providerId="LiveId" clId="{8979668C-C1CD-4E84-9157-B43DF6DCF3E0}" dt="2021-11-13T16:02:37.794" v="580" actId="20577"/>
        <pc:sldMkLst>
          <pc:docMk/>
          <pc:sldMk cId="0" sldId="263"/>
        </pc:sldMkLst>
        <pc:spChg chg="add mod">
          <ac:chgData name="Ricardo Rodriguez" userId="a455d275952a24fa" providerId="LiveId" clId="{8979668C-C1CD-4E84-9157-B43DF6DCF3E0}" dt="2021-11-13T16:02:37.794" v="580" actId="20577"/>
          <ac:spMkLst>
            <pc:docMk/>
            <pc:sldMk cId="0" sldId="263"/>
            <ac:spMk id="3" creationId="{8733E44D-38E7-4500-902A-80F2DF6C2AED}"/>
          </ac:spMkLst>
        </pc:spChg>
        <pc:spChg chg="mod">
          <ac:chgData name="Ricardo Rodriguez" userId="a455d275952a24fa" providerId="LiveId" clId="{8979668C-C1CD-4E84-9157-B43DF6DCF3E0}" dt="2021-11-13T15:54:58.896" v="26" actId="20577"/>
          <ac:spMkLst>
            <pc:docMk/>
            <pc:sldMk cId="0" sldId="263"/>
            <ac:spMk id="152" creationId="{00000000-0000-0000-0000-000000000000}"/>
          </ac:spMkLst>
        </pc:spChg>
      </pc:sldChg>
      <pc:sldChg chg="delSp mod setBg">
        <pc:chgData name="Ricardo Rodriguez" userId="a455d275952a24fa" providerId="LiveId" clId="{8979668C-C1CD-4E84-9157-B43DF6DCF3E0}" dt="2021-11-13T15:50:23.458" v="21" actId="478"/>
        <pc:sldMkLst>
          <pc:docMk/>
          <pc:sldMk cId="0" sldId="264"/>
        </pc:sldMkLst>
        <pc:spChg chg="del">
          <ac:chgData name="Ricardo Rodriguez" userId="a455d275952a24fa" providerId="LiveId" clId="{8979668C-C1CD-4E84-9157-B43DF6DCF3E0}" dt="2021-11-13T15:50:23.458" v="21" actId="478"/>
          <ac:spMkLst>
            <pc:docMk/>
            <pc:sldMk cId="0" sldId="264"/>
            <ac:spMk id="8" creationId="{AF2D9A27-A72B-4018-A148-AFBE7DD24255}"/>
          </ac:spMkLst>
        </pc:spChg>
      </pc:sldChg>
      <pc:sldChg chg="modSp add mod">
        <pc:chgData name="Ricardo Rodriguez" userId="a455d275952a24fa" providerId="LiveId" clId="{8979668C-C1CD-4E84-9157-B43DF6DCF3E0}" dt="2021-11-13T14:44:24.951" v="15" actId="404"/>
        <pc:sldMkLst>
          <pc:docMk/>
          <pc:sldMk cId="0" sldId="267"/>
        </pc:sldMkLst>
        <pc:graphicFrameChg chg="modGraphic">
          <ac:chgData name="Ricardo Rodriguez" userId="a455d275952a24fa" providerId="LiveId" clId="{8979668C-C1CD-4E84-9157-B43DF6DCF3E0}" dt="2021-11-13T14:44:24.951" v="15" actId="404"/>
          <ac:graphicFrameMkLst>
            <pc:docMk/>
            <pc:sldMk cId="0" sldId="267"/>
            <ac:graphicFrameMk id="118" creationId="{00000000-0000-0000-0000-000000000000}"/>
          </ac:graphicFrameMkLst>
        </pc:graphicFrameChg>
      </pc:sldChg>
      <pc:sldChg chg="modSp add mod">
        <pc:chgData name="Ricardo Rodriguez" userId="a455d275952a24fa" providerId="LiveId" clId="{8979668C-C1CD-4E84-9157-B43DF6DCF3E0}" dt="2021-11-13T14:44:14.645" v="13" actId="207"/>
        <pc:sldMkLst>
          <pc:docMk/>
          <pc:sldMk cId="2504066172" sldId="268"/>
        </pc:sldMkLst>
        <pc:graphicFrameChg chg="mod modGraphic">
          <ac:chgData name="Ricardo Rodriguez" userId="a455d275952a24fa" providerId="LiveId" clId="{8979668C-C1CD-4E84-9157-B43DF6DCF3E0}" dt="2021-11-13T14:44:14.645" v="13" actId="207"/>
          <ac:graphicFrameMkLst>
            <pc:docMk/>
            <pc:sldMk cId="2504066172" sldId="268"/>
            <ac:graphicFrameMk id="118"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44978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f5d4889c68_0_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3" name="Google Shape;103;gf5d4889c68_0_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f5d4889c68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3" name="Google Shape;113;gf5d4889c68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f5d4889c68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3" name="Google Shape;113;gf5d4889c68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52139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2" name="Google Shape;12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0" name="Google Shape;13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0" name="Google Shape;140;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dirty="0"/>
          </a:p>
        </p:txBody>
      </p:sp>
      <p:sp>
        <p:nvSpPr>
          <p:cNvPr id="141" name="Google Shape;141;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s-ES" sz="1200" b="0" i="0" u="none" strike="noStrike" cap="none">
                <a:solidFill>
                  <a:schemeClr val="dk1"/>
                </a:solidFill>
                <a:latin typeface="Calibri"/>
                <a:ea typeface="Calibri"/>
                <a:cs typeface="Calibri"/>
                <a:sym typeface="Calibri"/>
              </a:rPr>
              <a:t>9</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9"/>
          <p:cNvSpPr>
            <a:spLocks noGrp="1"/>
          </p:cNvSpPr>
          <p:nvPr>
            <p:ph type="pic" idx="2"/>
          </p:nvPr>
        </p:nvSpPr>
        <p:spPr>
          <a:xfrm>
            <a:off x="5183188" y="987425"/>
            <a:ext cx="6172200" cy="4873625"/>
          </a:xfrm>
          <a:prstGeom prst="rect">
            <a:avLst/>
          </a:prstGeom>
          <a:noFill/>
          <a:ln>
            <a:noFill/>
          </a:ln>
        </p:spPr>
      </p:sp>
      <p:sp>
        <p:nvSpPr>
          <p:cNvPr id="68" name="Google Shape;68;p1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1334691" y="0"/>
            <a:ext cx="10862997" cy="1434255"/>
          </a:xfrm>
          <a:prstGeom prst="rect">
            <a:avLst/>
          </a:prstGeom>
          <a:noFill/>
          <a:ln>
            <a:noFill/>
          </a:ln>
        </p:spPr>
      </p:pic>
      <p:pic>
        <p:nvPicPr>
          <p:cNvPr id="89" name="Google Shape;89;p1"/>
          <p:cNvPicPr preferRelativeResize="0"/>
          <p:nvPr/>
        </p:nvPicPr>
        <p:blipFill rotWithShape="1">
          <a:blip r:embed="rId4">
            <a:alphaModFix/>
          </a:blip>
          <a:srcRect r="39277"/>
          <a:stretch/>
        </p:blipFill>
        <p:spPr>
          <a:xfrm>
            <a:off x="0" y="0"/>
            <a:ext cx="3822305" cy="1426137"/>
          </a:xfrm>
          <a:prstGeom prst="rect">
            <a:avLst/>
          </a:prstGeom>
          <a:noFill/>
          <a:ln>
            <a:noFill/>
          </a:ln>
        </p:spPr>
      </p:pic>
      <p:sp>
        <p:nvSpPr>
          <p:cNvPr id="90" name="Google Shape;90;p1"/>
          <p:cNvSpPr txBox="1"/>
          <p:nvPr/>
        </p:nvSpPr>
        <p:spPr>
          <a:xfrm>
            <a:off x="985157" y="1998470"/>
            <a:ext cx="10221686" cy="42780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800"/>
              <a:buFont typeface="Arial"/>
              <a:buNone/>
            </a:pPr>
            <a:r>
              <a:rPr lang="es-ES" sz="4800" b="1" i="0" u="none" strike="noStrike" cap="none" dirty="0">
                <a:solidFill>
                  <a:srgbClr val="29ABE2"/>
                </a:solidFill>
                <a:latin typeface="Arial"/>
                <a:ea typeface="Arial"/>
                <a:cs typeface="Arial"/>
                <a:sym typeface="Arial"/>
              </a:rPr>
              <a:t>Presentación Postulación</a:t>
            </a:r>
            <a:endParaRPr lang="es-ES"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800"/>
              <a:buFont typeface="Arial"/>
              <a:buNone/>
            </a:pPr>
            <a:r>
              <a:rPr lang="es-ES" sz="4800" b="1" dirty="0">
                <a:solidFill>
                  <a:srgbClr val="29ABE2"/>
                </a:solidFill>
              </a:rPr>
              <a:t> </a:t>
            </a:r>
            <a:r>
              <a:rPr lang="es-ES" sz="4800" b="1" dirty="0">
                <a:solidFill>
                  <a:srgbClr val="29ABE2"/>
                </a:solidFill>
                <a:latin typeface="Arial" panose="020B0604020202020204" pitchFamily="34" charset="0"/>
                <a:cs typeface="Arial" panose="020B0604020202020204" pitchFamily="34" charset="0"/>
              </a:rPr>
              <a:t>{NOMBRE PROYECTO}</a:t>
            </a:r>
          </a:p>
          <a:p>
            <a:pPr marL="0" marR="0" lvl="0" indent="0" algn="ctr" rtl="0">
              <a:lnSpc>
                <a:spcPct val="100000"/>
              </a:lnSpc>
              <a:spcBef>
                <a:spcPts val="0"/>
              </a:spcBef>
              <a:spcAft>
                <a:spcPts val="0"/>
              </a:spcAft>
              <a:buClr>
                <a:srgbClr val="000000"/>
              </a:buClr>
              <a:buSzPts val="4800"/>
              <a:buFont typeface="Arial"/>
              <a:buNone/>
            </a:pPr>
            <a:r>
              <a:rPr lang="es-ES" sz="4800" b="1" dirty="0">
                <a:solidFill>
                  <a:srgbClr val="29ABE2"/>
                </a:solidFill>
                <a:latin typeface="Arial" panose="020B0604020202020204" pitchFamily="34" charset="0"/>
                <a:cs typeface="Arial" panose="020B0604020202020204" pitchFamily="34" charset="0"/>
              </a:rPr>
              <a:t>{NOMBRE EMPRESA}</a:t>
            </a:r>
          </a:p>
          <a:p>
            <a:pPr marL="0" marR="0" lvl="0" indent="0" algn="ctr" rtl="0">
              <a:lnSpc>
                <a:spcPct val="100000"/>
              </a:lnSpc>
              <a:spcBef>
                <a:spcPts val="0"/>
              </a:spcBef>
              <a:spcAft>
                <a:spcPts val="0"/>
              </a:spcAft>
              <a:buClr>
                <a:srgbClr val="000000"/>
              </a:buClr>
              <a:buSzPts val="4800"/>
              <a:buFont typeface="Arial"/>
              <a:buNone/>
            </a:pPr>
            <a:endParaRPr lang="es-ES" sz="4800" b="1" dirty="0">
              <a:solidFill>
                <a:srgbClr val="29ABE2"/>
              </a:solidFill>
              <a:latin typeface="Arial" panose="020B0604020202020204" pitchFamily="34" charset="0"/>
              <a:cs typeface="Arial" panose="020B0604020202020204" pitchFamily="34" charset="0"/>
            </a:endParaRPr>
          </a:p>
          <a:p>
            <a:pPr marL="0" marR="0" lvl="0" indent="0" algn="ctr" rtl="0">
              <a:lnSpc>
                <a:spcPct val="100000"/>
              </a:lnSpc>
              <a:spcBef>
                <a:spcPts val="0"/>
              </a:spcBef>
              <a:spcAft>
                <a:spcPts val="0"/>
              </a:spcAft>
              <a:buClr>
                <a:srgbClr val="000000"/>
              </a:buClr>
              <a:buSzPts val="4800"/>
              <a:buFont typeface="Arial"/>
              <a:buNone/>
            </a:pPr>
            <a:endParaRPr lang="es-ES" sz="4800" b="1" dirty="0">
              <a:solidFill>
                <a:srgbClr val="29ABE2"/>
              </a:solidFill>
              <a:latin typeface="Arial" panose="020B0604020202020204" pitchFamily="34" charset="0"/>
              <a:cs typeface="Arial" panose="020B0604020202020204" pitchFamily="34" charset="0"/>
            </a:endParaRPr>
          </a:p>
          <a:p>
            <a:pPr marL="0" marR="0" lvl="0" indent="0" algn="ctr" rtl="0">
              <a:lnSpc>
                <a:spcPct val="100000"/>
              </a:lnSpc>
              <a:spcBef>
                <a:spcPts val="0"/>
              </a:spcBef>
              <a:spcAft>
                <a:spcPts val="0"/>
              </a:spcAft>
              <a:buClr>
                <a:srgbClr val="000000"/>
              </a:buClr>
              <a:buSzPts val="3200"/>
              <a:buFont typeface="Arial"/>
              <a:buNone/>
            </a:pPr>
            <a:endParaRPr sz="3200" b="0" i="0" u="none" strike="noStrike" cap="none" dirty="0">
              <a:solidFill>
                <a:schemeClr val="dk1"/>
              </a:solidFill>
              <a:latin typeface="Calibri"/>
              <a:ea typeface="Calibri"/>
              <a:cs typeface="Calibri"/>
              <a:sym typeface="Calibri"/>
            </a:endParaRPr>
          </a:p>
        </p:txBody>
      </p:sp>
      <p:sp>
        <p:nvSpPr>
          <p:cNvPr id="91" name="Google Shape;91;p1"/>
          <p:cNvSpPr txBox="1"/>
          <p:nvPr/>
        </p:nvSpPr>
        <p:spPr>
          <a:xfrm>
            <a:off x="6497825" y="5284241"/>
            <a:ext cx="4855975" cy="369291"/>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800"/>
              <a:buFont typeface="Arial"/>
              <a:buNone/>
            </a:pPr>
            <a:r>
              <a:rPr lang="es-ES" sz="1800" dirty="0">
                <a:solidFill>
                  <a:srgbClr val="595959"/>
                </a:solidFill>
              </a:rPr>
              <a:t>6</a:t>
            </a:r>
            <a:r>
              <a:rPr lang="es-ES" sz="1800" b="0" i="0" u="none" strike="noStrike" cap="none" dirty="0">
                <a:solidFill>
                  <a:srgbClr val="595959"/>
                </a:solidFill>
                <a:latin typeface="Arial"/>
                <a:ea typeface="Arial"/>
                <a:cs typeface="Arial"/>
                <a:sym typeface="Arial"/>
              </a:rPr>
              <a:t> de diciembre de 2021</a:t>
            </a:r>
            <a:endParaRPr sz="1400" b="0" i="0" u="none" strike="noStrike" cap="none" dirty="0">
              <a:solidFill>
                <a:srgbClr val="000000"/>
              </a:solidFill>
              <a:latin typeface="Arial"/>
              <a:ea typeface="Arial"/>
              <a:cs typeface="Arial"/>
              <a:sym typeface="Arial"/>
            </a:endParaRPr>
          </a:p>
        </p:txBody>
      </p:sp>
      <p:sp>
        <p:nvSpPr>
          <p:cNvPr id="92" name="Google Shape;92;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50"/>
        <p:cNvGrpSpPr/>
        <p:nvPr/>
      </p:nvGrpSpPr>
      <p:grpSpPr>
        <a:xfrm>
          <a:off x="0" y="0"/>
          <a:ext cx="0" cy="0"/>
          <a:chOff x="0" y="0"/>
          <a:chExt cx="0" cy="0"/>
        </a:xfrm>
      </p:grpSpPr>
      <p:pic>
        <p:nvPicPr>
          <p:cNvPr id="5" name="Google Shape;124;p3">
            <a:extLst>
              <a:ext uri="{FF2B5EF4-FFF2-40B4-BE49-F238E27FC236}">
                <a16:creationId xmlns:a16="http://schemas.microsoft.com/office/drawing/2014/main" id="{6A7DE7FE-C14D-4F65-B46D-F1D3DF33C576}"/>
              </a:ext>
            </a:extLst>
          </p:cNvPr>
          <p:cNvPicPr preferRelativeResize="0"/>
          <p:nvPr/>
        </p:nvPicPr>
        <p:blipFill rotWithShape="1">
          <a:blip r:embed="rId3">
            <a:alphaModFix/>
          </a:blip>
          <a:srcRect t="78783" b="16407"/>
          <a:stretch/>
        </p:blipFill>
        <p:spPr>
          <a:xfrm>
            <a:off x="0" y="6408057"/>
            <a:ext cx="12192000" cy="449943"/>
          </a:xfrm>
          <a:prstGeom prst="rect">
            <a:avLst/>
          </a:prstGeom>
          <a:noFill/>
          <a:ln>
            <a:noFill/>
          </a:ln>
        </p:spPr>
      </p:pic>
      <p:sp>
        <p:nvSpPr>
          <p:cNvPr id="151" name="Google Shape;151;p23"/>
          <p:cNvSpPr txBox="1">
            <a:spLocks noGrp="1"/>
          </p:cNvSpPr>
          <p:nvPr>
            <p:ph type="title"/>
          </p:nvPr>
        </p:nvSpPr>
        <p:spPr>
          <a:xfrm>
            <a:off x="0" y="95838"/>
            <a:ext cx="12192000" cy="757090"/>
          </a:xfrm>
          <a:prstGeom prst="rect">
            <a:avLst/>
          </a:prstGeom>
          <a:noFill/>
          <a:ln>
            <a:noFill/>
          </a:ln>
        </p:spPr>
        <p:txBody>
          <a:bodyPr spcFirstLastPara="1" wrap="square" lIns="91425" tIns="45700" rIns="91425" bIns="45700" anchor="ctr" anchorCtr="0">
            <a:spAutoFit/>
          </a:bodyPr>
          <a:lstStyle/>
          <a:p>
            <a:pPr>
              <a:buClr>
                <a:srgbClr val="29ABE2"/>
              </a:buClr>
              <a:buSzPts val="4400"/>
              <a:buFont typeface="Arial"/>
            </a:pPr>
            <a:r>
              <a:rPr lang="es-ES" sz="4800" b="1" dirty="0">
                <a:solidFill>
                  <a:srgbClr val="29ABE2"/>
                </a:solidFill>
                <a:latin typeface="Arial"/>
                <a:cs typeface="Arial"/>
              </a:rPr>
              <a:t>7. Análisis Económico</a:t>
            </a:r>
            <a:endParaRPr sz="4800" b="1" dirty="0">
              <a:solidFill>
                <a:srgbClr val="29ABE2"/>
              </a:solidFill>
              <a:latin typeface="Arial"/>
              <a:cs typeface="Arial"/>
            </a:endParaRPr>
          </a:p>
        </p:txBody>
      </p:sp>
      <p:sp>
        <p:nvSpPr>
          <p:cNvPr id="152" name="Google Shape;152;p23"/>
          <p:cNvSpPr txBox="1">
            <a:spLocks noGrp="1"/>
          </p:cNvSpPr>
          <p:nvPr>
            <p:ph type="body" idx="1"/>
          </p:nvPr>
        </p:nvSpPr>
        <p:spPr>
          <a:xfrm>
            <a:off x="432683" y="1133861"/>
            <a:ext cx="10515600" cy="3447067"/>
          </a:xfrm>
          <a:prstGeom prst="rect">
            <a:avLst/>
          </a:prstGeom>
          <a:noFill/>
          <a:ln>
            <a:noFill/>
          </a:ln>
        </p:spPr>
        <p:txBody>
          <a:bodyPr spcFirstLastPara="1" wrap="square" lIns="91425" tIns="91425" rIns="91425" bIns="91425" anchor="t" anchorCtr="0">
            <a:spAutoFit/>
          </a:bodyPr>
          <a:lstStyle/>
          <a:p>
            <a:pPr marL="0" indent="0">
              <a:lnSpc>
                <a:spcPct val="100000"/>
              </a:lnSpc>
              <a:spcBef>
                <a:spcPts val="0"/>
              </a:spcBef>
              <a:buClr>
                <a:srgbClr val="000000"/>
              </a:buClr>
              <a:buSzPct val="100000"/>
              <a:buNone/>
            </a:pPr>
            <a:r>
              <a:rPr lang="es-ES" sz="2000" dirty="0">
                <a:solidFill>
                  <a:srgbClr val="000000"/>
                </a:solidFill>
                <a:latin typeface="Arial" panose="020B0604020202020204" pitchFamily="34" charset="0"/>
                <a:cs typeface="Arial" panose="020B0604020202020204" pitchFamily="34" charset="0"/>
              </a:rPr>
              <a:t>7.1.	Beneficios económicos*</a:t>
            </a:r>
            <a:endParaRPr lang="es-ES" sz="1400" dirty="0">
              <a:solidFill>
                <a:srgbClr val="000000"/>
              </a:solidFill>
              <a:latin typeface="Arial" panose="020B0604020202020204" pitchFamily="34" charset="0"/>
              <a:cs typeface="Arial" panose="020B0604020202020204" pitchFamily="34" charset="0"/>
            </a:endParaRPr>
          </a:p>
          <a:p>
            <a:pPr marL="0" indent="0">
              <a:lnSpc>
                <a:spcPct val="100000"/>
              </a:lnSpc>
              <a:spcBef>
                <a:spcPts val="0"/>
              </a:spcBef>
              <a:buClr>
                <a:srgbClr val="000000"/>
              </a:buClr>
              <a:buSzPct val="100000"/>
              <a:buNone/>
            </a:pPr>
            <a:endParaRPr lang="es-ES" sz="2000" dirty="0">
              <a:solidFill>
                <a:srgbClr val="000000"/>
              </a:solidFill>
              <a:latin typeface="Arial" panose="020B0604020202020204" pitchFamily="34" charset="0"/>
              <a:cs typeface="Arial" panose="020B0604020202020204" pitchFamily="34" charset="0"/>
            </a:endParaRPr>
          </a:p>
          <a:p>
            <a:pPr marL="0" indent="0">
              <a:lnSpc>
                <a:spcPct val="100000"/>
              </a:lnSpc>
              <a:spcBef>
                <a:spcPts val="0"/>
              </a:spcBef>
              <a:buClr>
                <a:srgbClr val="000000"/>
              </a:buClr>
              <a:buSzPct val="100000"/>
              <a:buNone/>
            </a:pPr>
            <a:r>
              <a:rPr lang="es-ES" sz="2000" dirty="0">
                <a:solidFill>
                  <a:srgbClr val="000000"/>
                </a:solidFill>
                <a:latin typeface="Arial" panose="020B0604020202020204" pitchFamily="34" charset="0"/>
                <a:cs typeface="Arial" panose="020B0604020202020204" pitchFamily="34" charset="0"/>
              </a:rPr>
              <a:t>7.2.	Costos del proyecto (CAPEX y OPEX)</a:t>
            </a:r>
          </a:p>
          <a:p>
            <a:pPr marL="0" indent="0">
              <a:lnSpc>
                <a:spcPct val="100000"/>
              </a:lnSpc>
              <a:spcBef>
                <a:spcPts val="0"/>
              </a:spcBef>
              <a:buClr>
                <a:srgbClr val="000000"/>
              </a:buClr>
              <a:buSzPct val="100000"/>
              <a:buNone/>
            </a:pPr>
            <a:endParaRPr lang="es-ES" sz="2000" dirty="0">
              <a:solidFill>
                <a:srgbClr val="000000"/>
              </a:solidFill>
              <a:latin typeface="Arial" panose="020B0604020202020204" pitchFamily="34" charset="0"/>
              <a:cs typeface="Arial" panose="020B0604020202020204" pitchFamily="34" charset="0"/>
            </a:endParaRPr>
          </a:p>
          <a:p>
            <a:pPr marL="0" indent="0">
              <a:lnSpc>
                <a:spcPct val="100000"/>
              </a:lnSpc>
              <a:spcBef>
                <a:spcPts val="0"/>
              </a:spcBef>
              <a:buClr>
                <a:srgbClr val="000000"/>
              </a:buClr>
              <a:buSzPct val="100000"/>
              <a:buNone/>
            </a:pPr>
            <a:r>
              <a:rPr lang="es-ES" sz="2000" dirty="0">
                <a:solidFill>
                  <a:srgbClr val="000000"/>
                </a:solidFill>
                <a:latin typeface="Arial" panose="020B0604020202020204" pitchFamily="34" charset="0"/>
                <a:cs typeface="Arial" panose="020B0604020202020204" pitchFamily="34" charset="0"/>
              </a:rPr>
              <a:t>7.3.	Horizonte de evaluación (particular a cada proyecto)</a:t>
            </a:r>
          </a:p>
          <a:p>
            <a:pPr marL="0" indent="0">
              <a:lnSpc>
                <a:spcPct val="100000"/>
              </a:lnSpc>
              <a:spcBef>
                <a:spcPts val="0"/>
              </a:spcBef>
              <a:buClr>
                <a:srgbClr val="000000"/>
              </a:buClr>
              <a:buSzPct val="100000"/>
              <a:buNone/>
            </a:pPr>
            <a:endParaRPr lang="es-ES" sz="2000" dirty="0">
              <a:solidFill>
                <a:srgbClr val="000000"/>
              </a:solidFill>
              <a:latin typeface="Arial" panose="020B0604020202020204" pitchFamily="34" charset="0"/>
              <a:cs typeface="Arial" panose="020B0604020202020204" pitchFamily="34" charset="0"/>
            </a:endParaRPr>
          </a:p>
          <a:p>
            <a:pPr marL="0" indent="0">
              <a:lnSpc>
                <a:spcPct val="100000"/>
              </a:lnSpc>
              <a:spcBef>
                <a:spcPts val="0"/>
              </a:spcBef>
              <a:buClr>
                <a:srgbClr val="000000"/>
              </a:buClr>
              <a:buSzPct val="100000"/>
              <a:buNone/>
            </a:pPr>
            <a:r>
              <a:rPr lang="es-ES" sz="2000" dirty="0">
                <a:solidFill>
                  <a:srgbClr val="000000"/>
                </a:solidFill>
                <a:latin typeface="Arial" panose="020B0604020202020204" pitchFamily="34" charset="0"/>
                <a:cs typeface="Arial" panose="020B0604020202020204" pitchFamily="34" charset="0"/>
              </a:rPr>
              <a:t>7.4.	Emisiones de CO2 evitadas a lo largo del proyecto</a:t>
            </a:r>
          </a:p>
          <a:p>
            <a:pPr marL="0" indent="0">
              <a:lnSpc>
                <a:spcPct val="100000"/>
              </a:lnSpc>
              <a:spcBef>
                <a:spcPts val="0"/>
              </a:spcBef>
              <a:buClr>
                <a:srgbClr val="000000"/>
              </a:buClr>
              <a:buSzPct val="100000"/>
              <a:buNone/>
            </a:pPr>
            <a:endParaRPr lang="es-ES" sz="2400" dirty="0">
              <a:solidFill>
                <a:srgbClr val="000000"/>
              </a:solidFill>
              <a:latin typeface="Arial" panose="020B0604020202020204" pitchFamily="34" charset="0"/>
              <a:cs typeface="Arial" panose="020B0604020202020204" pitchFamily="34" charset="0"/>
            </a:endParaRPr>
          </a:p>
          <a:p>
            <a:pPr marL="0" indent="0">
              <a:lnSpc>
                <a:spcPct val="100000"/>
              </a:lnSpc>
              <a:spcBef>
                <a:spcPts val="0"/>
              </a:spcBef>
              <a:buClr>
                <a:srgbClr val="000000"/>
              </a:buClr>
              <a:buSzPct val="100000"/>
              <a:buNone/>
            </a:pPr>
            <a:endParaRPr lang="es-ES" sz="2400" dirty="0">
              <a:solidFill>
                <a:srgbClr val="000000"/>
              </a:solidFill>
              <a:latin typeface="Arial" panose="020B0604020202020204" pitchFamily="34" charset="0"/>
              <a:cs typeface="Arial" panose="020B0604020202020204" pitchFamily="34" charset="0"/>
            </a:endParaRPr>
          </a:p>
          <a:p>
            <a:pPr marL="342900">
              <a:lnSpc>
                <a:spcPct val="100000"/>
              </a:lnSpc>
              <a:spcBef>
                <a:spcPts val="0"/>
              </a:spcBef>
              <a:buClr>
                <a:srgbClr val="000000"/>
              </a:buClr>
              <a:buSzPct val="100000"/>
              <a:buFont typeface="Arial" panose="020B0604020202020204" pitchFamily="34" charset="0"/>
            </a:pPr>
            <a:endParaRPr sz="2400" dirty="0">
              <a:solidFill>
                <a:srgbClr val="000000"/>
              </a:solidFill>
              <a:latin typeface="Arial" panose="020B0604020202020204" pitchFamily="34" charset="0"/>
              <a:cs typeface="Arial" panose="020B0604020202020204" pitchFamily="34" charset="0"/>
            </a:endParaRPr>
          </a:p>
        </p:txBody>
      </p:sp>
      <p:sp>
        <p:nvSpPr>
          <p:cNvPr id="153" name="Google Shape;15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10</a:t>
            </a:fld>
            <a:endParaRPr/>
          </a:p>
        </p:txBody>
      </p:sp>
      <p:sp>
        <p:nvSpPr>
          <p:cNvPr id="2" name="TextBox 1">
            <a:extLst>
              <a:ext uri="{FF2B5EF4-FFF2-40B4-BE49-F238E27FC236}">
                <a16:creationId xmlns:a16="http://schemas.microsoft.com/office/drawing/2014/main" id="{8F88B063-3A7C-4636-93BD-24917C26FF25}"/>
              </a:ext>
            </a:extLst>
          </p:cNvPr>
          <p:cNvSpPr txBox="1"/>
          <p:nvPr/>
        </p:nvSpPr>
        <p:spPr>
          <a:xfrm>
            <a:off x="0" y="6004908"/>
            <a:ext cx="10766323" cy="523220"/>
          </a:xfrm>
          <a:prstGeom prst="rect">
            <a:avLst/>
          </a:prstGeom>
          <a:noFill/>
        </p:spPr>
        <p:txBody>
          <a:bodyPr wrap="square" rtlCol="0">
            <a:spAutoFit/>
          </a:bodyPr>
          <a:lstStyle/>
          <a:p>
            <a:r>
              <a:rPr lang="es-ES" dirty="0">
                <a:latin typeface="Arial" panose="020B0604020202020204" pitchFamily="34" charset="0"/>
                <a:cs typeface="Arial" panose="020B0604020202020204" pitchFamily="34" charset="0"/>
              </a:rPr>
              <a:t>Nota: Se podrán a</a:t>
            </a:r>
            <a:r>
              <a:rPr lang="es-ES" sz="1400" dirty="0">
                <a:solidFill>
                  <a:srgbClr val="000000"/>
                </a:solidFill>
                <a:latin typeface="Arial" panose="020B0604020202020204" pitchFamily="34" charset="0"/>
                <a:cs typeface="Arial" panose="020B0604020202020204" pitchFamily="34" charset="0"/>
              </a:rPr>
              <a:t>djuntar planillas de cálculo que permitan identificar y describir las fuentes de beneficio y costos</a:t>
            </a:r>
          </a:p>
          <a:p>
            <a:endParaRPr lang="en-US" dirty="0"/>
          </a:p>
        </p:txBody>
      </p:sp>
      <p:sp>
        <p:nvSpPr>
          <p:cNvPr id="3" name="TextBox 2">
            <a:extLst>
              <a:ext uri="{FF2B5EF4-FFF2-40B4-BE49-F238E27FC236}">
                <a16:creationId xmlns:a16="http://schemas.microsoft.com/office/drawing/2014/main" id="{8733E44D-38E7-4500-902A-80F2DF6C2AED}"/>
              </a:ext>
            </a:extLst>
          </p:cNvPr>
          <p:cNvSpPr txBox="1"/>
          <p:nvPr/>
        </p:nvSpPr>
        <p:spPr>
          <a:xfrm>
            <a:off x="285750" y="4483388"/>
            <a:ext cx="11906250" cy="1384995"/>
          </a:xfrm>
          <a:prstGeom prst="rect">
            <a:avLst/>
          </a:prstGeom>
          <a:noFill/>
        </p:spPr>
        <p:txBody>
          <a:bodyPr wrap="square" rtlCol="0">
            <a:spAutoFit/>
          </a:bodyPr>
          <a:lstStyle/>
          <a:p>
            <a:r>
              <a:rPr lang="es-CL" dirty="0"/>
              <a:t>* Pueden considerar beneficios económicos tanto en su sector como en su organización</a:t>
            </a:r>
          </a:p>
          <a:p>
            <a:r>
              <a:rPr lang="en-US" dirty="0"/>
              <a:t>  - </a:t>
            </a:r>
            <a:r>
              <a:rPr lang="en-US" dirty="0" err="1"/>
              <a:t>Beneficios</a:t>
            </a:r>
            <a:r>
              <a:rPr lang="en-US" dirty="0"/>
              <a:t> </a:t>
            </a:r>
            <a:r>
              <a:rPr lang="en-US" dirty="0" err="1"/>
              <a:t>económicos</a:t>
            </a:r>
            <a:r>
              <a:rPr lang="en-US" dirty="0"/>
              <a:t> locales: </a:t>
            </a:r>
            <a:r>
              <a:rPr lang="en-US" dirty="0" err="1"/>
              <a:t>Creación</a:t>
            </a:r>
            <a:r>
              <a:rPr lang="en-US" dirty="0"/>
              <a:t> de </a:t>
            </a:r>
            <a:r>
              <a:rPr lang="en-US" dirty="0" err="1"/>
              <a:t>empleos</a:t>
            </a:r>
            <a:r>
              <a:rPr lang="en-US" dirty="0"/>
              <a:t>, </a:t>
            </a:r>
            <a:r>
              <a:rPr lang="en-US" dirty="0" err="1"/>
              <a:t>generación</a:t>
            </a:r>
            <a:r>
              <a:rPr lang="en-US" dirty="0"/>
              <a:t> de </a:t>
            </a:r>
            <a:r>
              <a:rPr lang="en-US" dirty="0" err="1"/>
              <a:t>actividad</a:t>
            </a:r>
            <a:r>
              <a:rPr lang="en-US" dirty="0"/>
              <a:t> </a:t>
            </a:r>
            <a:r>
              <a:rPr lang="en-US" dirty="0" err="1"/>
              <a:t>económica</a:t>
            </a:r>
            <a:r>
              <a:rPr lang="en-US" dirty="0"/>
              <a:t> </a:t>
            </a:r>
            <a:r>
              <a:rPr lang="en-US" dirty="0" err="1"/>
              <a:t>relacionada</a:t>
            </a:r>
            <a:r>
              <a:rPr lang="en-US" dirty="0"/>
              <a:t>, </a:t>
            </a:r>
            <a:r>
              <a:rPr lang="en-US" dirty="0" err="1"/>
              <a:t>proveedores</a:t>
            </a:r>
            <a:r>
              <a:rPr lang="en-US" dirty="0"/>
              <a:t> </a:t>
            </a:r>
            <a:r>
              <a:rPr lang="en-US" dirty="0" err="1"/>
              <a:t>directos</a:t>
            </a:r>
            <a:r>
              <a:rPr lang="en-US" dirty="0"/>
              <a:t> e </a:t>
            </a:r>
            <a:r>
              <a:rPr lang="en-US" dirty="0" err="1"/>
              <a:t>indirectos</a:t>
            </a:r>
            <a:r>
              <a:rPr lang="en-US" dirty="0"/>
              <a:t>, </a:t>
            </a:r>
            <a:r>
              <a:rPr lang="es-ES" dirty="0"/>
              <a:t>beneficios producto de la reducción de emisiones.</a:t>
            </a:r>
            <a:endParaRPr lang="en-US" dirty="0"/>
          </a:p>
          <a:p>
            <a:r>
              <a:rPr lang="en-US" dirty="0"/>
              <a:t>  - </a:t>
            </a:r>
            <a:r>
              <a:rPr lang="en-US" dirty="0" err="1"/>
              <a:t>Beneficios</a:t>
            </a:r>
            <a:r>
              <a:rPr lang="en-US" dirty="0"/>
              <a:t> </a:t>
            </a:r>
            <a:r>
              <a:rPr lang="en-US" dirty="0" err="1"/>
              <a:t>económicos</a:t>
            </a:r>
            <a:r>
              <a:rPr lang="en-US" dirty="0"/>
              <a:t> </a:t>
            </a:r>
            <a:r>
              <a:rPr lang="en-US" dirty="0" err="1"/>
              <a:t>en</a:t>
            </a:r>
            <a:r>
              <a:rPr lang="en-US" dirty="0"/>
              <a:t> </a:t>
            </a:r>
            <a:r>
              <a:rPr lang="en-US" dirty="0" err="1"/>
              <a:t>su</a:t>
            </a:r>
            <a:r>
              <a:rPr lang="en-US" dirty="0"/>
              <a:t> sector o </a:t>
            </a:r>
            <a:r>
              <a:rPr lang="en-US" dirty="0" err="1"/>
              <a:t>industria</a:t>
            </a:r>
            <a:r>
              <a:rPr lang="en-US" dirty="0"/>
              <a:t>: E</a:t>
            </a:r>
            <a:r>
              <a:rPr lang="es-ES" dirty="0" err="1"/>
              <a:t>stimación</a:t>
            </a:r>
            <a:r>
              <a:rPr lang="es-ES" dirty="0"/>
              <a:t> de cómo este proyecto tecnológico podría beneficiar económicamente a su sector (segmento industrial o industrias similares), tomando en cuenta que la replicación de este proyecto en la industria podría traer beneficios a lo largo de la cadena de valor.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57"/>
        <p:cNvGrpSpPr/>
        <p:nvPr/>
      </p:nvGrpSpPr>
      <p:grpSpPr>
        <a:xfrm>
          <a:off x="0" y="0"/>
          <a:ext cx="0" cy="0"/>
          <a:chOff x="0" y="0"/>
          <a:chExt cx="0" cy="0"/>
        </a:xfrm>
      </p:grpSpPr>
      <p:pic>
        <p:nvPicPr>
          <p:cNvPr id="5" name="Google Shape;124;p3">
            <a:extLst>
              <a:ext uri="{FF2B5EF4-FFF2-40B4-BE49-F238E27FC236}">
                <a16:creationId xmlns:a16="http://schemas.microsoft.com/office/drawing/2014/main" id="{B364EE43-1B5A-42C8-960E-DCCCF87BF1F3}"/>
              </a:ext>
            </a:extLst>
          </p:cNvPr>
          <p:cNvPicPr preferRelativeResize="0"/>
          <p:nvPr/>
        </p:nvPicPr>
        <p:blipFill rotWithShape="1">
          <a:blip r:embed="rId3">
            <a:alphaModFix/>
          </a:blip>
          <a:srcRect t="78783" b="16407"/>
          <a:stretch/>
        </p:blipFill>
        <p:spPr>
          <a:xfrm>
            <a:off x="0" y="6408057"/>
            <a:ext cx="12192000" cy="449943"/>
          </a:xfrm>
          <a:prstGeom prst="rect">
            <a:avLst/>
          </a:prstGeom>
          <a:noFill/>
          <a:ln>
            <a:noFill/>
          </a:ln>
        </p:spPr>
      </p:pic>
      <p:sp>
        <p:nvSpPr>
          <p:cNvPr id="158" name="Google Shape;158;p24"/>
          <p:cNvSpPr txBox="1">
            <a:spLocks noGrp="1"/>
          </p:cNvSpPr>
          <p:nvPr>
            <p:ph type="title"/>
          </p:nvPr>
        </p:nvSpPr>
        <p:spPr>
          <a:xfrm>
            <a:off x="0" y="136525"/>
            <a:ext cx="10515600" cy="757090"/>
          </a:xfrm>
          <a:prstGeom prst="rect">
            <a:avLst/>
          </a:prstGeom>
          <a:noFill/>
          <a:ln>
            <a:noFill/>
          </a:ln>
        </p:spPr>
        <p:txBody>
          <a:bodyPr spcFirstLastPara="1" wrap="square" lIns="91425" tIns="45700" rIns="91425" bIns="45700" anchor="ctr" anchorCtr="0">
            <a:spAutoFit/>
          </a:bodyPr>
          <a:lstStyle/>
          <a:p>
            <a:pPr>
              <a:buClr>
                <a:srgbClr val="29ABE2"/>
              </a:buClr>
              <a:buSzPts val="4400"/>
              <a:buFont typeface="Arial"/>
            </a:pPr>
            <a:r>
              <a:rPr lang="es-ES" sz="4800" b="1" dirty="0">
                <a:solidFill>
                  <a:srgbClr val="29ABE2"/>
                </a:solidFill>
                <a:latin typeface="Arial"/>
                <a:cs typeface="Arial"/>
              </a:rPr>
              <a:t>8.	Riesgos</a:t>
            </a:r>
            <a:endParaRPr sz="4800" b="1" dirty="0">
              <a:solidFill>
                <a:srgbClr val="29ABE2"/>
              </a:solidFill>
              <a:latin typeface="Arial"/>
              <a:cs typeface="Arial"/>
            </a:endParaRPr>
          </a:p>
        </p:txBody>
      </p:sp>
      <p:sp>
        <p:nvSpPr>
          <p:cNvPr id="159" name="Google Shape;159;p24"/>
          <p:cNvSpPr txBox="1">
            <a:spLocks noGrp="1"/>
          </p:cNvSpPr>
          <p:nvPr>
            <p:ph type="body" idx="1"/>
          </p:nvPr>
        </p:nvSpPr>
        <p:spPr>
          <a:xfrm>
            <a:off x="257755" y="945322"/>
            <a:ext cx="10515600" cy="1415742"/>
          </a:xfrm>
          <a:prstGeom prst="rect">
            <a:avLst/>
          </a:prstGeom>
          <a:noFill/>
          <a:ln>
            <a:noFill/>
          </a:ln>
        </p:spPr>
        <p:txBody>
          <a:bodyPr spcFirstLastPara="1" wrap="square" lIns="91425" tIns="91425" rIns="91425" bIns="91425" anchor="t" anchorCtr="0">
            <a:spAutoFit/>
          </a:bodyPr>
          <a:lstStyle/>
          <a:p>
            <a:pPr marL="0" indent="0">
              <a:lnSpc>
                <a:spcPct val="100000"/>
              </a:lnSpc>
              <a:spcBef>
                <a:spcPts val="0"/>
              </a:spcBef>
              <a:buClr>
                <a:srgbClr val="000000"/>
              </a:buClr>
              <a:buSzPct val="100000"/>
              <a:buNone/>
            </a:pPr>
            <a:r>
              <a:rPr lang="es-ES" sz="2000" dirty="0">
                <a:solidFill>
                  <a:srgbClr val="000000"/>
                </a:solidFill>
                <a:latin typeface="Arial" panose="020B0604020202020204" pitchFamily="34" charset="0"/>
                <a:cs typeface="Arial" panose="020B0604020202020204" pitchFamily="34" charset="0"/>
              </a:rPr>
              <a:t>8.1.	Indicar los riesgos identificados por la empresa, considerando las etapas de diseño, construcción, financiación y operación</a:t>
            </a:r>
          </a:p>
          <a:p>
            <a:pPr marL="342900">
              <a:lnSpc>
                <a:spcPct val="100000"/>
              </a:lnSpc>
              <a:spcBef>
                <a:spcPts val="0"/>
              </a:spcBef>
              <a:buClr>
                <a:srgbClr val="000000"/>
              </a:buClr>
              <a:buSzPct val="100000"/>
              <a:buFont typeface="Arial" panose="020B0604020202020204" pitchFamily="34" charset="0"/>
            </a:pPr>
            <a:endParaRPr sz="2000" dirty="0">
              <a:solidFill>
                <a:srgbClr val="000000"/>
              </a:solidFill>
              <a:latin typeface="Arial" panose="020B0604020202020204" pitchFamily="34" charset="0"/>
              <a:cs typeface="Arial" panose="020B0604020202020204" pitchFamily="34" charset="0"/>
            </a:endParaRPr>
          </a:p>
          <a:p>
            <a:pPr marL="0" indent="0">
              <a:lnSpc>
                <a:spcPct val="100000"/>
              </a:lnSpc>
              <a:spcBef>
                <a:spcPts val="0"/>
              </a:spcBef>
              <a:buClr>
                <a:srgbClr val="000000"/>
              </a:buClr>
              <a:buSzPct val="100000"/>
              <a:buNone/>
            </a:pPr>
            <a:r>
              <a:rPr lang="es-ES" sz="2000" dirty="0">
                <a:solidFill>
                  <a:srgbClr val="000000"/>
                </a:solidFill>
                <a:latin typeface="Arial" panose="020B0604020202020204" pitchFamily="34" charset="0"/>
                <a:cs typeface="Arial" panose="020B0604020202020204" pitchFamily="34" charset="0"/>
              </a:rPr>
              <a:t>8.2.	Indicar qué medidas se tomarán para eliminar/reducir/controlar cada riesgo</a:t>
            </a:r>
            <a:endParaRPr sz="2000" dirty="0">
              <a:solidFill>
                <a:srgbClr val="000000"/>
              </a:solidFill>
              <a:latin typeface="Arial" panose="020B0604020202020204" pitchFamily="34" charset="0"/>
              <a:cs typeface="Arial" panose="020B0604020202020204" pitchFamily="34" charset="0"/>
            </a:endParaRPr>
          </a:p>
        </p:txBody>
      </p:sp>
      <p:sp>
        <p:nvSpPr>
          <p:cNvPr id="160" name="Google Shape;160;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11</a:t>
            </a:fld>
            <a:endParaRPr/>
          </a:p>
        </p:txBody>
      </p:sp>
      <p:graphicFrame>
        <p:nvGraphicFramePr>
          <p:cNvPr id="7" name="Google Shape;146;p22">
            <a:extLst>
              <a:ext uri="{FF2B5EF4-FFF2-40B4-BE49-F238E27FC236}">
                <a16:creationId xmlns:a16="http://schemas.microsoft.com/office/drawing/2014/main" id="{3A578376-3D77-4A6A-8034-85C413ED39A8}"/>
              </a:ext>
            </a:extLst>
          </p:cNvPr>
          <p:cNvGraphicFramePr/>
          <p:nvPr>
            <p:extLst>
              <p:ext uri="{D42A27DB-BD31-4B8C-83A1-F6EECF244321}">
                <p14:modId xmlns:p14="http://schemas.microsoft.com/office/powerpoint/2010/main" val="2018461485"/>
              </p:ext>
            </p:extLst>
          </p:nvPr>
        </p:nvGraphicFramePr>
        <p:xfrm>
          <a:off x="430225" y="2639513"/>
          <a:ext cx="11032222" cy="1112550"/>
        </p:xfrm>
        <a:graphic>
          <a:graphicData uri="http://schemas.openxmlformats.org/drawingml/2006/table">
            <a:tbl>
              <a:tblPr firstRow="1" bandRow="1">
                <a:noFill/>
                <a:tableStyleId>{4B4B124C-2625-4AB8-AF56-6332BF712F8E}</a:tableStyleId>
              </a:tblPr>
              <a:tblGrid>
                <a:gridCol w="5516111">
                  <a:extLst>
                    <a:ext uri="{9D8B030D-6E8A-4147-A177-3AD203B41FA5}">
                      <a16:colId xmlns:a16="http://schemas.microsoft.com/office/drawing/2014/main" val="20000"/>
                    </a:ext>
                  </a:extLst>
                </a:gridCol>
                <a:gridCol w="5516111">
                  <a:extLst>
                    <a:ext uri="{9D8B030D-6E8A-4147-A177-3AD203B41FA5}">
                      <a16:colId xmlns:a16="http://schemas.microsoft.com/office/drawing/2014/main" val="20001"/>
                    </a:ext>
                  </a:extLst>
                </a:gridCol>
              </a:tblGrid>
              <a:tr h="370850">
                <a:tc>
                  <a:txBody>
                    <a:bodyPr/>
                    <a:lstStyle/>
                    <a:p>
                      <a:pPr marL="0" marR="0" lvl="0" indent="0" algn="l" rtl="0">
                        <a:lnSpc>
                          <a:spcPct val="100000"/>
                        </a:lnSpc>
                        <a:spcBef>
                          <a:spcPts val="0"/>
                        </a:spcBef>
                        <a:spcAft>
                          <a:spcPts val="0"/>
                        </a:spcAft>
                        <a:buNone/>
                      </a:pPr>
                      <a:r>
                        <a:rPr lang="es-ES" sz="1800" u="none" strike="noStrike" cap="none" dirty="0">
                          <a:latin typeface="Arial" panose="020B0604020202020204" pitchFamily="34" charset="0"/>
                          <a:cs typeface="Arial" panose="020B0604020202020204" pitchFamily="34" charset="0"/>
                        </a:rPr>
                        <a:t>Identificación de Riesgo</a:t>
                      </a:r>
                      <a:endParaRPr sz="1800" dirty="0">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r>
                        <a:rPr lang="es-ES" sz="1800" u="none" strike="noStrike" cap="none" dirty="0">
                          <a:latin typeface="Arial" panose="020B0604020202020204" pitchFamily="34" charset="0"/>
                          <a:cs typeface="Arial" panose="020B0604020202020204" pitchFamily="34" charset="0"/>
                        </a:rPr>
                        <a:t>Medida de Mitigación</a:t>
                      </a:r>
                      <a:endParaRPr sz="1800"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None/>
                      </a:pPr>
                      <a:endParaRPr sz="1800" u="none" strike="noStrike" cap="none">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800" u="none" strike="noStrike" cap="none">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None/>
                      </a:pPr>
                      <a:endParaRPr sz="1800" u="none" strike="noStrike" cap="none" dirty="0">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800" u="none" strike="noStrike" cap="none"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4"/>
        <p:cNvGrpSpPr/>
        <p:nvPr/>
      </p:nvGrpSpPr>
      <p:grpSpPr>
        <a:xfrm>
          <a:off x="0" y="0"/>
          <a:ext cx="0" cy="0"/>
          <a:chOff x="0" y="0"/>
          <a:chExt cx="0" cy="0"/>
        </a:xfrm>
      </p:grpSpPr>
      <p:pic>
        <p:nvPicPr>
          <p:cNvPr id="5" name="Google Shape;124;p3">
            <a:extLst>
              <a:ext uri="{FF2B5EF4-FFF2-40B4-BE49-F238E27FC236}">
                <a16:creationId xmlns:a16="http://schemas.microsoft.com/office/drawing/2014/main" id="{51D40992-E90D-4F3E-9F12-47C5E433E445}"/>
              </a:ext>
            </a:extLst>
          </p:cNvPr>
          <p:cNvPicPr preferRelativeResize="0"/>
          <p:nvPr/>
        </p:nvPicPr>
        <p:blipFill rotWithShape="1">
          <a:blip r:embed="rId3">
            <a:alphaModFix/>
          </a:blip>
          <a:srcRect t="78783" b="16407"/>
          <a:stretch/>
        </p:blipFill>
        <p:spPr>
          <a:xfrm>
            <a:off x="0" y="6408057"/>
            <a:ext cx="12192000" cy="449943"/>
          </a:xfrm>
          <a:prstGeom prst="rect">
            <a:avLst/>
          </a:prstGeom>
          <a:noFill/>
          <a:ln>
            <a:noFill/>
          </a:ln>
        </p:spPr>
      </p:pic>
      <p:sp>
        <p:nvSpPr>
          <p:cNvPr id="165" name="Google Shape;165;p25"/>
          <p:cNvSpPr txBox="1">
            <a:spLocks noGrp="1"/>
          </p:cNvSpPr>
          <p:nvPr>
            <p:ph type="title"/>
          </p:nvPr>
        </p:nvSpPr>
        <p:spPr>
          <a:xfrm>
            <a:off x="0" y="136525"/>
            <a:ext cx="10515600" cy="757090"/>
          </a:xfrm>
          <a:prstGeom prst="rect">
            <a:avLst/>
          </a:prstGeom>
          <a:noFill/>
          <a:ln>
            <a:noFill/>
          </a:ln>
        </p:spPr>
        <p:txBody>
          <a:bodyPr spcFirstLastPara="1" wrap="square" lIns="91425" tIns="45700" rIns="91425" bIns="45700" anchor="ctr" anchorCtr="0">
            <a:spAutoFit/>
          </a:bodyPr>
          <a:lstStyle/>
          <a:p>
            <a:pPr>
              <a:buClr>
                <a:srgbClr val="29ABE2"/>
              </a:buClr>
              <a:buSzPts val="4400"/>
              <a:buFont typeface="Arial"/>
            </a:pPr>
            <a:r>
              <a:rPr lang="es-ES" sz="4800" b="1" dirty="0">
                <a:solidFill>
                  <a:srgbClr val="29ABE2"/>
                </a:solidFill>
                <a:latin typeface="Arial"/>
                <a:cs typeface="Arial"/>
              </a:rPr>
              <a:t>9.  Escalabilidad</a:t>
            </a:r>
            <a:endParaRPr sz="4800" b="1" dirty="0">
              <a:solidFill>
                <a:srgbClr val="29ABE2"/>
              </a:solidFill>
              <a:latin typeface="Arial"/>
              <a:cs typeface="Arial"/>
            </a:endParaRPr>
          </a:p>
        </p:txBody>
      </p:sp>
      <p:sp>
        <p:nvSpPr>
          <p:cNvPr id="166" name="Google Shape;166;p25"/>
          <p:cNvSpPr txBox="1">
            <a:spLocks noGrp="1"/>
          </p:cNvSpPr>
          <p:nvPr>
            <p:ph type="body" idx="1"/>
          </p:nvPr>
        </p:nvSpPr>
        <p:spPr>
          <a:xfrm>
            <a:off x="178241" y="945322"/>
            <a:ext cx="11875935" cy="1785074"/>
          </a:xfrm>
          <a:prstGeom prst="rect">
            <a:avLst/>
          </a:prstGeom>
          <a:noFill/>
          <a:ln>
            <a:noFill/>
          </a:ln>
        </p:spPr>
        <p:txBody>
          <a:bodyPr spcFirstLastPara="1" wrap="square" lIns="91425" tIns="91425" rIns="91425" bIns="91425" anchor="t" anchorCtr="0">
            <a:spAutoFit/>
          </a:bodyPr>
          <a:lstStyle/>
          <a:p>
            <a:pPr marL="0" indent="0">
              <a:lnSpc>
                <a:spcPct val="100000"/>
              </a:lnSpc>
              <a:spcBef>
                <a:spcPts val="0"/>
              </a:spcBef>
              <a:buClr>
                <a:srgbClr val="000000"/>
              </a:buClr>
              <a:buSzPct val="100000"/>
              <a:buNone/>
            </a:pPr>
            <a:r>
              <a:rPr lang="es-ES" sz="2000" dirty="0">
                <a:solidFill>
                  <a:srgbClr val="000000"/>
                </a:solidFill>
                <a:latin typeface="Arial" panose="020B0604020202020204" pitchFamily="34" charset="0"/>
                <a:cs typeface="Arial" panose="020B0604020202020204" pitchFamily="34" charset="0"/>
              </a:rPr>
              <a:t>9.1.	Indicar el potencial de crecimiento del proyecto</a:t>
            </a:r>
          </a:p>
          <a:p>
            <a:pPr marL="0" indent="0">
              <a:lnSpc>
                <a:spcPct val="100000"/>
              </a:lnSpc>
              <a:spcBef>
                <a:spcPts val="0"/>
              </a:spcBef>
              <a:buClr>
                <a:srgbClr val="000000"/>
              </a:buClr>
              <a:buSzPct val="100000"/>
              <a:buNone/>
            </a:pPr>
            <a:endParaRPr lang="es-ES" sz="2000" dirty="0">
              <a:solidFill>
                <a:srgbClr val="000000"/>
              </a:solidFill>
              <a:latin typeface="Arial" panose="020B0604020202020204" pitchFamily="34" charset="0"/>
              <a:cs typeface="Arial" panose="020B0604020202020204" pitchFamily="34" charset="0"/>
            </a:endParaRPr>
          </a:p>
          <a:p>
            <a:pPr marL="342900">
              <a:lnSpc>
                <a:spcPct val="100000"/>
              </a:lnSpc>
              <a:spcBef>
                <a:spcPts val="0"/>
              </a:spcBef>
              <a:buClr>
                <a:srgbClr val="000000"/>
              </a:buClr>
              <a:buSzPct val="100000"/>
              <a:buFont typeface="Arial" panose="020B0604020202020204" pitchFamily="34" charset="0"/>
            </a:pPr>
            <a:endParaRPr lang="es-ES" sz="2000" dirty="0">
              <a:solidFill>
                <a:srgbClr val="000000"/>
              </a:solidFill>
              <a:latin typeface="Arial" panose="020B0604020202020204" pitchFamily="34" charset="0"/>
              <a:cs typeface="Arial" panose="020B0604020202020204" pitchFamily="34" charset="0"/>
            </a:endParaRPr>
          </a:p>
          <a:p>
            <a:pPr marL="0" indent="0">
              <a:lnSpc>
                <a:spcPct val="100000"/>
              </a:lnSpc>
              <a:spcBef>
                <a:spcPts val="0"/>
              </a:spcBef>
              <a:buClr>
                <a:srgbClr val="000000"/>
              </a:buClr>
              <a:buSzPct val="100000"/>
              <a:buNone/>
            </a:pPr>
            <a:r>
              <a:rPr lang="es-ES" sz="2000" dirty="0">
                <a:solidFill>
                  <a:srgbClr val="000000"/>
                </a:solidFill>
                <a:latin typeface="Arial" panose="020B0604020202020204" pitchFamily="34" charset="0"/>
                <a:cs typeface="Arial" panose="020B0604020202020204" pitchFamily="34" charset="0"/>
              </a:rPr>
              <a:t>9.2.	Indicar los supuestos asumidos para llegar a esa estimación</a:t>
            </a:r>
          </a:p>
          <a:p>
            <a:pPr marL="342900">
              <a:lnSpc>
                <a:spcPct val="100000"/>
              </a:lnSpc>
              <a:spcBef>
                <a:spcPts val="0"/>
              </a:spcBef>
              <a:buClr>
                <a:srgbClr val="000000"/>
              </a:buClr>
              <a:buSzPct val="100000"/>
              <a:buFont typeface="Arial" panose="020B0604020202020204" pitchFamily="34" charset="0"/>
            </a:pPr>
            <a:endParaRPr sz="2400" dirty="0">
              <a:solidFill>
                <a:srgbClr val="000000"/>
              </a:solidFill>
              <a:latin typeface="Arial" panose="020B0604020202020204" pitchFamily="34" charset="0"/>
              <a:cs typeface="Arial" panose="020B0604020202020204" pitchFamily="34" charset="0"/>
            </a:endParaRPr>
          </a:p>
        </p:txBody>
      </p:sp>
      <p:sp>
        <p:nvSpPr>
          <p:cNvPr id="167" name="Google Shape;167;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12</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txBox="1">
            <a:spLocks noGrp="1"/>
          </p:cNvSpPr>
          <p:nvPr>
            <p:ph type="title"/>
          </p:nvPr>
        </p:nvSpPr>
        <p:spPr>
          <a:xfrm>
            <a:off x="0" y="161754"/>
            <a:ext cx="12192000" cy="590891"/>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29ABE2"/>
              </a:buClr>
              <a:buSzPts val="4800"/>
              <a:buFont typeface="Arial"/>
              <a:buNone/>
            </a:pPr>
            <a:r>
              <a:rPr lang="es-ES" sz="3600" b="1" dirty="0">
                <a:solidFill>
                  <a:srgbClr val="29ABE2"/>
                </a:solidFill>
                <a:latin typeface="Arial"/>
                <a:ea typeface="Arial"/>
                <a:cs typeface="Arial"/>
                <a:sym typeface="Arial"/>
              </a:rPr>
              <a:t>0. Recomendaciones para completar esta presentación</a:t>
            </a:r>
            <a:endParaRPr sz="3200" dirty="0"/>
          </a:p>
        </p:txBody>
      </p:sp>
      <p:pic>
        <p:nvPicPr>
          <p:cNvPr id="98" name="Google Shape;98;p2"/>
          <p:cNvPicPr preferRelativeResize="0"/>
          <p:nvPr/>
        </p:nvPicPr>
        <p:blipFill rotWithShape="1">
          <a:blip r:embed="rId3">
            <a:alphaModFix/>
          </a:blip>
          <a:srcRect t="78783" b="16407"/>
          <a:stretch/>
        </p:blipFill>
        <p:spPr>
          <a:xfrm>
            <a:off x="0" y="6408057"/>
            <a:ext cx="12192000" cy="449943"/>
          </a:xfrm>
          <a:prstGeom prst="rect">
            <a:avLst/>
          </a:prstGeom>
          <a:noFill/>
          <a:ln>
            <a:noFill/>
          </a:ln>
        </p:spPr>
      </p:pic>
      <p:sp>
        <p:nvSpPr>
          <p:cNvPr id="99" name="Google Shape;99;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2</a:t>
            </a:fld>
            <a:endParaRPr/>
          </a:p>
        </p:txBody>
      </p:sp>
      <p:sp>
        <p:nvSpPr>
          <p:cNvPr id="100" name="Google Shape;100;p2"/>
          <p:cNvSpPr txBox="1"/>
          <p:nvPr/>
        </p:nvSpPr>
        <p:spPr>
          <a:xfrm>
            <a:off x="204087" y="887472"/>
            <a:ext cx="11063681" cy="3200846"/>
          </a:xfrm>
          <a:prstGeom prst="rect">
            <a:avLst/>
          </a:prstGeom>
          <a:noFill/>
          <a:ln>
            <a:noFill/>
          </a:ln>
        </p:spPr>
        <p:txBody>
          <a:bodyPr spcFirstLastPara="1" wrap="square" lIns="91425" tIns="91425" rIns="91425" bIns="91425" anchor="t" anchorCtr="0">
            <a:spAutoFit/>
          </a:bodyPr>
          <a:lstStyle/>
          <a:p>
            <a:pPr marR="0" lvl="0" algn="l" rtl="0">
              <a:lnSpc>
                <a:spcPct val="100000"/>
              </a:lnSpc>
              <a:spcBef>
                <a:spcPts val="0"/>
              </a:spcBef>
              <a:spcAft>
                <a:spcPts val="0"/>
              </a:spcAft>
              <a:buClr>
                <a:srgbClr val="000000"/>
              </a:buClr>
              <a:buSzPct val="100000"/>
            </a:pPr>
            <a:endParaRPr lang="es-CL" sz="2400" dirty="0">
              <a:sym typeface="Calibri"/>
            </a:endParaRPr>
          </a:p>
          <a:p>
            <a:pPr marL="285750" marR="0" lvl="0" indent="-285750" algn="l" rtl="0">
              <a:lnSpc>
                <a:spcPct val="100000"/>
              </a:lnSpc>
              <a:spcBef>
                <a:spcPts val="0"/>
              </a:spcBef>
              <a:spcAft>
                <a:spcPts val="0"/>
              </a:spcAft>
              <a:buClr>
                <a:srgbClr val="000000"/>
              </a:buClr>
              <a:buSzPct val="100000"/>
              <a:buFont typeface="Arial" panose="020B0604020202020204" pitchFamily="34" charset="0"/>
              <a:buChar char="•"/>
            </a:pPr>
            <a:r>
              <a:rPr lang="es-ES" sz="2400" dirty="0">
                <a:sym typeface="Calibri"/>
              </a:rPr>
              <a:t>Para describir los contenidos para cada unidad (1.Descripción del Proyecto, 2. Cadena de Valor y siguientes) se puede utilizar más de una lámina procurando concentrar la información en el menor número de la láminas.</a:t>
            </a:r>
          </a:p>
          <a:p>
            <a:pPr marL="285750" marR="0" lvl="0" indent="-285750" algn="l" rtl="0">
              <a:lnSpc>
                <a:spcPct val="100000"/>
              </a:lnSpc>
              <a:spcBef>
                <a:spcPts val="0"/>
              </a:spcBef>
              <a:spcAft>
                <a:spcPts val="0"/>
              </a:spcAft>
              <a:buClr>
                <a:srgbClr val="000000"/>
              </a:buClr>
              <a:buSzPct val="100000"/>
              <a:buFont typeface="Arial" panose="020B0604020202020204" pitchFamily="34" charset="0"/>
              <a:buChar char="•"/>
            </a:pPr>
            <a:endParaRPr lang="es-ES" sz="2400" dirty="0">
              <a:sym typeface="Calibri"/>
            </a:endParaRPr>
          </a:p>
          <a:p>
            <a:pPr marL="285750" marR="0" lvl="0" indent="-285750" algn="l" rtl="0">
              <a:lnSpc>
                <a:spcPct val="100000"/>
              </a:lnSpc>
              <a:spcBef>
                <a:spcPts val="0"/>
              </a:spcBef>
              <a:spcAft>
                <a:spcPts val="0"/>
              </a:spcAft>
              <a:buClr>
                <a:srgbClr val="000000"/>
              </a:buClr>
              <a:buSzPct val="100000"/>
              <a:buFont typeface="Arial" panose="020B0604020202020204" pitchFamily="34" charset="0"/>
              <a:buChar char="•"/>
            </a:pPr>
            <a:r>
              <a:rPr lang="es-ES" sz="2400" dirty="0">
                <a:sym typeface="Calibri"/>
              </a:rPr>
              <a:t>Se podrán incluir archivos adicionales como planillas de cálculo, gráficas que permitan fundamentar la información expuesta en esta presentación.</a:t>
            </a:r>
          </a:p>
          <a:p>
            <a:pPr marL="285750" marR="0" lvl="0" indent="-285750" algn="l" rtl="0">
              <a:lnSpc>
                <a:spcPct val="100000"/>
              </a:lnSpc>
              <a:spcBef>
                <a:spcPts val="0"/>
              </a:spcBef>
              <a:spcAft>
                <a:spcPts val="0"/>
              </a:spcAft>
              <a:buFont typeface="Arial" panose="020B0604020202020204" pitchFamily="34" charset="0"/>
              <a:buChar char="•"/>
            </a:pPr>
            <a:endParaRPr sz="2800" dirty="0">
              <a:sym typeface="Calibri"/>
            </a:endParaRPr>
          </a:p>
        </p:txBody>
      </p:sp>
    </p:spTree>
    <p:extLst>
      <p:ext uri="{BB962C8B-B14F-4D97-AF65-F5344CB8AC3E}">
        <p14:creationId xmlns:p14="http://schemas.microsoft.com/office/powerpoint/2010/main" val="133539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txBox="1">
            <a:spLocks noGrp="1"/>
          </p:cNvSpPr>
          <p:nvPr>
            <p:ph type="title"/>
          </p:nvPr>
        </p:nvSpPr>
        <p:spPr>
          <a:xfrm>
            <a:off x="0" y="78635"/>
            <a:ext cx="10515600" cy="757130"/>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29ABE2"/>
              </a:buClr>
              <a:buSzPts val="4800"/>
              <a:buFont typeface="Arial"/>
              <a:buNone/>
            </a:pPr>
            <a:r>
              <a:rPr lang="es-ES" sz="4800" b="1" dirty="0">
                <a:solidFill>
                  <a:srgbClr val="29ABE2"/>
                </a:solidFill>
                <a:latin typeface="Arial"/>
                <a:ea typeface="Arial"/>
                <a:cs typeface="Arial"/>
                <a:sym typeface="Arial"/>
              </a:rPr>
              <a:t>1. Descripción del Proyecto</a:t>
            </a:r>
            <a:endParaRPr dirty="0"/>
          </a:p>
        </p:txBody>
      </p:sp>
      <p:pic>
        <p:nvPicPr>
          <p:cNvPr id="98" name="Google Shape;98;p2"/>
          <p:cNvPicPr preferRelativeResize="0"/>
          <p:nvPr/>
        </p:nvPicPr>
        <p:blipFill rotWithShape="1">
          <a:blip r:embed="rId3">
            <a:alphaModFix/>
          </a:blip>
          <a:srcRect t="78783" b="16407"/>
          <a:stretch/>
        </p:blipFill>
        <p:spPr>
          <a:xfrm>
            <a:off x="0" y="6408057"/>
            <a:ext cx="12192000" cy="449943"/>
          </a:xfrm>
          <a:prstGeom prst="rect">
            <a:avLst/>
          </a:prstGeom>
          <a:noFill/>
          <a:ln>
            <a:noFill/>
          </a:ln>
        </p:spPr>
      </p:pic>
      <p:sp>
        <p:nvSpPr>
          <p:cNvPr id="99" name="Google Shape;99;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3</a:t>
            </a:fld>
            <a:endParaRPr/>
          </a:p>
        </p:txBody>
      </p:sp>
      <p:sp>
        <p:nvSpPr>
          <p:cNvPr id="100" name="Google Shape;100;p2"/>
          <p:cNvSpPr txBox="1"/>
          <p:nvPr/>
        </p:nvSpPr>
        <p:spPr>
          <a:xfrm>
            <a:off x="204087" y="887472"/>
            <a:ext cx="11624805" cy="4339619"/>
          </a:xfrm>
          <a:prstGeom prst="rect">
            <a:avLst/>
          </a:prstGeom>
          <a:noFill/>
          <a:ln>
            <a:noFill/>
          </a:ln>
        </p:spPr>
        <p:txBody>
          <a:bodyPr spcFirstLastPara="1" wrap="square" lIns="91425" tIns="91425" rIns="91425" bIns="91425" anchor="t" anchorCtr="0">
            <a:spAutoFit/>
          </a:bodyPr>
          <a:lstStyle/>
          <a:p>
            <a:pPr marR="0" lvl="0" algn="l" rtl="0">
              <a:lnSpc>
                <a:spcPct val="100000"/>
              </a:lnSpc>
              <a:spcBef>
                <a:spcPts val="0"/>
              </a:spcBef>
              <a:spcAft>
                <a:spcPts val="0"/>
              </a:spcAft>
              <a:buClr>
                <a:srgbClr val="000000"/>
              </a:buClr>
              <a:buSzPct val="100000"/>
            </a:pPr>
            <a:endParaRPr lang="es-ES" sz="1800" dirty="0">
              <a:sym typeface="Calibri"/>
            </a:endParaRPr>
          </a:p>
          <a:p>
            <a:pPr marR="0" lvl="0" algn="l" rtl="0">
              <a:lnSpc>
                <a:spcPct val="100000"/>
              </a:lnSpc>
              <a:spcBef>
                <a:spcPts val="0"/>
              </a:spcBef>
              <a:spcAft>
                <a:spcPts val="0"/>
              </a:spcAft>
              <a:buClr>
                <a:srgbClr val="000000"/>
              </a:buClr>
              <a:buSzPct val="100000"/>
            </a:pPr>
            <a:r>
              <a:rPr lang="es-ES" sz="2000" dirty="0">
                <a:sym typeface="Calibri"/>
              </a:rPr>
              <a:t>1.1.	Objetivo del proyecto</a:t>
            </a:r>
            <a:endParaRPr sz="2000" dirty="0">
              <a:sym typeface="Calibri"/>
            </a:endParaRPr>
          </a:p>
          <a:p>
            <a:pPr marL="457200" marR="0" lvl="0" indent="-457200" algn="l" rtl="0">
              <a:lnSpc>
                <a:spcPct val="100000"/>
              </a:lnSpc>
              <a:spcBef>
                <a:spcPts val="0"/>
              </a:spcBef>
              <a:spcAft>
                <a:spcPts val="0"/>
              </a:spcAft>
              <a:buClr>
                <a:srgbClr val="000000"/>
              </a:buClr>
              <a:buSzPct val="100000"/>
              <a:buFont typeface="+mj-lt"/>
              <a:buAutoNum type="arabicPeriod"/>
            </a:pPr>
            <a:endParaRPr sz="2000" dirty="0">
              <a:sym typeface="Calibri"/>
            </a:endParaRPr>
          </a:p>
          <a:p>
            <a:pPr marR="0" lvl="0" algn="l" rtl="0">
              <a:lnSpc>
                <a:spcPct val="100000"/>
              </a:lnSpc>
              <a:spcBef>
                <a:spcPts val="0"/>
              </a:spcBef>
              <a:spcAft>
                <a:spcPts val="0"/>
              </a:spcAft>
              <a:buClr>
                <a:srgbClr val="000000"/>
              </a:buClr>
              <a:buSzPct val="100000"/>
            </a:pPr>
            <a:r>
              <a:rPr lang="es-ES" sz="2000" dirty="0">
                <a:sym typeface="Calibri"/>
              </a:rPr>
              <a:t>1.2.	Motivación de la empresa para ejecutar este proyecto</a:t>
            </a:r>
            <a:endParaRPr sz="2000" dirty="0">
              <a:sym typeface="Calibri"/>
            </a:endParaRPr>
          </a:p>
          <a:p>
            <a:pPr marL="457200" marR="0" lvl="0" indent="-457200" algn="l" rtl="0">
              <a:lnSpc>
                <a:spcPct val="100000"/>
              </a:lnSpc>
              <a:spcBef>
                <a:spcPts val="0"/>
              </a:spcBef>
              <a:spcAft>
                <a:spcPts val="0"/>
              </a:spcAft>
              <a:buClr>
                <a:srgbClr val="000000"/>
              </a:buClr>
              <a:buSzPct val="100000"/>
              <a:buFont typeface="+mj-lt"/>
              <a:buAutoNum type="arabicPeriod"/>
            </a:pPr>
            <a:endParaRPr sz="2000" dirty="0">
              <a:sym typeface="Calibri"/>
            </a:endParaRPr>
          </a:p>
          <a:p>
            <a:pPr marR="0" lvl="0" algn="l" rtl="0">
              <a:lnSpc>
                <a:spcPct val="100000"/>
              </a:lnSpc>
              <a:spcBef>
                <a:spcPts val="0"/>
              </a:spcBef>
              <a:spcAft>
                <a:spcPts val="0"/>
              </a:spcAft>
              <a:buClr>
                <a:srgbClr val="000000"/>
              </a:buClr>
              <a:buSzPct val="100000"/>
            </a:pPr>
            <a:r>
              <a:rPr lang="es-ES" sz="2000" dirty="0">
                <a:sym typeface="Calibri"/>
              </a:rPr>
              <a:t>1.3.	Demanda anual de hidrógeno</a:t>
            </a:r>
            <a:endParaRPr sz="2000" dirty="0">
              <a:sym typeface="Calibri"/>
            </a:endParaRPr>
          </a:p>
          <a:p>
            <a:pPr marL="457200" marR="0" lvl="0" indent="-457200" algn="l" rtl="0">
              <a:lnSpc>
                <a:spcPct val="100000"/>
              </a:lnSpc>
              <a:spcBef>
                <a:spcPts val="0"/>
              </a:spcBef>
              <a:spcAft>
                <a:spcPts val="0"/>
              </a:spcAft>
              <a:buClr>
                <a:srgbClr val="000000"/>
              </a:buClr>
              <a:buSzPct val="100000"/>
              <a:buFont typeface="+mj-lt"/>
              <a:buAutoNum type="arabicPeriod"/>
            </a:pPr>
            <a:endParaRPr sz="2000" dirty="0">
              <a:sym typeface="Calibri"/>
            </a:endParaRPr>
          </a:p>
          <a:p>
            <a:pPr marR="0" lvl="0" algn="l" rtl="0">
              <a:lnSpc>
                <a:spcPct val="100000"/>
              </a:lnSpc>
              <a:spcBef>
                <a:spcPts val="0"/>
              </a:spcBef>
              <a:spcAft>
                <a:spcPts val="0"/>
              </a:spcAft>
              <a:buClr>
                <a:srgbClr val="000000"/>
              </a:buClr>
              <a:buSzPct val="100000"/>
            </a:pPr>
            <a:r>
              <a:rPr lang="es-ES" sz="2000" dirty="0">
                <a:sym typeface="Calibri"/>
              </a:rPr>
              <a:t>1.4.	Resultados esperados</a:t>
            </a:r>
            <a:endParaRPr sz="2000" dirty="0">
              <a:sym typeface="Calibri"/>
            </a:endParaRPr>
          </a:p>
          <a:p>
            <a:pPr marL="457200" marR="0" lvl="0" indent="-457200" algn="l" rtl="0">
              <a:lnSpc>
                <a:spcPct val="100000"/>
              </a:lnSpc>
              <a:spcBef>
                <a:spcPts val="0"/>
              </a:spcBef>
              <a:spcAft>
                <a:spcPts val="0"/>
              </a:spcAft>
              <a:buClr>
                <a:srgbClr val="000000"/>
              </a:buClr>
              <a:buSzPct val="100000"/>
              <a:buFont typeface="+mj-lt"/>
              <a:buAutoNum type="arabicPeriod"/>
            </a:pPr>
            <a:endParaRPr sz="2000" dirty="0">
              <a:sym typeface="Calibri"/>
            </a:endParaRPr>
          </a:p>
          <a:p>
            <a:pPr marL="914400" indent="-914400">
              <a:buSzPct val="100000"/>
            </a:pPr>
            <a:r>
              <a:rPr lang="es-ES" sz="2000" dirty="0">
                <a:sym typeface="Calibri"/>
              </a:rPr>
              <a:t>1.5.	Aporte del proyecto al Plan de Acción de la Estrategia Nacional de Hidrógeno Verde, indicando:</a:t>
            </a:r>
            <a:endParaRPr lang="es-ES" sz="2000" dirty="0"/>
          </a:p>
          <a:p>
            <a:pPr marL="1087438" lvl="1">
              <a:buSzPct val="100000"/>
            </a:pPr>
            <a:r>
              <a:rPr lang="es-ES" sz="1600" dirty="0">
                <a:sym typeface="Calibri"/>
              </a:rPr>
              <a:t>1.5.1.  Justificación</a:t>
            </a:r>
          </a:p>
          <a:p>
            <a:pPr marL="1087438" lvl="1">
              <a:buSzPct val="100000"/>
            </a:pPr>
            <a:r>
              <a:rPr lang="es-ES" sz="1600" dirty="0">
                <a:sym typeface="Calibri"/>
              </a:rPr>
              <a:t>1.5.2.  Actividad </a:t>
            </a:r>
            <a:r>
              <a:rPr lang="en-US" sz="1600" dirty="0">
                <a:sym typeface="Calibri"/>
              </a:rPr>
              <a:t>del Proyecto que </a:t>
            </a:r>
            <a:r>
              <a:rPr lang="en-US" sz="1600" dirty="0" err="1">
                <a:sym typeface="Calibri"/>
              </a:rPr>
              <a:t>aporte</a:t>
            </a:r>
            <a:r>
              <a:rPr lang="en-US" sz="1600" dirty="0">
                <a:sym typeface="Calibri"/>
              </a:rPr>
              <a:t> al Plan de </a:t>
            </a:r>
            <a:r>
              <a:rPr lang="en-US" sz="1600" dirty="0" err="1">
                <a:sym typeface="Calibri"/>
              </a:rPr>
              <a:t>Acci</a:t>
            </a:r>
            <a:r>
              <a:rPr lang="es-CL" sz="1600" dirty="0" err="1">
                <a:sym typeface="Calibri"/>
              </a:rPr>
              <a:t>ón</a:t>
            </a:r>
            <a:endParaRPr sz="1600" dirty="0"/>
          </a:p>
          <a:p>
            <a:pPr marL="285750" marR="0" lvl="0" indent="-285750" algn="l" rtl="0">
              <a:lnSpc>
                <a:spcPct val="100000"/>
              </a:lnSpc>
              <a:spcBef>
                <a:spcPts val="0"/>
              </a:spcBef>
              <a:spcAft>
                <a:spcPts val="0"/>
              </a:spcAft>
              <a:buFont typeface="Arial" panose="020B0604020202020204" pitchFamily="34" charset="0"/>
              <a:buChar char="•"/>
            </a:pPr>
            <a:endParaRPr sz="2000" dirty="0">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gf5d4889c68_0_20"/>
          <p:cNvSpPr txBox="1">
            <a:spLocks noGrp="1"/>
          </p:cNvSpPr>
          <p:nvPr>
            <p:ph type="title"/>
          </p:nvPr>
        </p:nvSpPr>
        <p:spPr>
          <a:xfrm>
            <a:off x="0" y="78635"/>
            <a:ext cx="10515600" cy="757200"/>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29ABE2"/>
              </a:buClr>
              <a:buSzPts val="4800"/>
              <a:buFont typeface="Arial"/>
              <a:buNone/>
            </a:pPr>
            <a:r>
              <a:rPr lang="es-ES" sz="4800" b="1" dirty="0">
                <a:solidFill>
                  <a:srgbClr val="29ABE2"/>
                </a:solidFill>
                <a:latin typeface="Arial"/>
                <a:ea typeface="Arial"/>
                <a:cs typeface="Arial"/>
                <a:sym typeface="Arial"/>
              </a:rPr>
              <a:t>2. Equipo de Trabajo</a:t>
            </a:r>
            <a:endParaRPr dirty="0"/>
          </a:p>
        </p:txBody>
      </p:sp>
      <p:pic>
        <p:nvPicPr>
          <p:cNvPr id="106" name="Google Shape;106;gf5d4889c68_0_20"/>
          <p:cNvPicPr preferRelativeResize="0"/>
          <p:nvPr/>
        </p:nvPicPr>
        <p:blipFill rotWithShape="1">
          <a:blip r:embed="rId3">
            <a:alphaModFix/>
          </a:blip>
          <a:srcRect t="78783" b="16405"/>
          <a:stretch/>
        </p:blipFill>
        <p:spPr>
          <a:xfrm>
            <a:off x="0" y="6408057"/>
            <a:ext cx="12192000" cy="449943"/>
          </a:xfrm>
          <a:prstGeom prst="rect">
            <a:avLst/>
          </a:prstGeom>
          <a:noFill/>
          <a:ln>
            <a:noFill/>
          </a:ln>
        </p:spPr>
      </p:pic>
      <p:sp>
        <p:nvSpPr>
          <p:cNvPr id="107" name="Google Shape;107;gf5d4889c68_0_2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4</a:t>
            </a:fld>
            <a:endParaRPr/>
          </a:p>
        </p:txBody>
      </p:sp>
      <p:sp>
        <p:nvSpPr>
          <p:cNvPr id="108" name="Google Shape;108;gf5d4889c68_0_20"/>
          <p:cNvSpPr txBox="1"/>
          <p:nvPr/>
        </p:nvSpPr>
        <p:spPr>
          <a:xfrm>
            <a:off x="191906" y="887542"/>
            <a:ext cx="10234984" cy="2646848"/>
          </a:xfrm>
          <a:prstGeom prst="rect">
            <a:avLst/>
          </a:prstGeom>
          <a:noFill/>
          <a:ln>
            <a:noFill/>
          </a:ln>
        </p:spPr>
        <p:txBody>
          <a:bodyPr spcFirstLastPara="1" wrap="square" lIns="91425" tIns="91425" rIns="91425" bIns="91425" anchor="t" anchorCtr="0">
            <a:spAutoFit/>
          </a:bodyPr>
          <a:lstStyle>
            <a:defPPr marR="0" lvl="0" algn="l" rtl="0">
              <a:lnSpc>
                <a:spcPct val="100000"/>
              </a:lnSpc>
              <a:spcBef>
                <a:spcPts val="0"/>
              </a:spcBef>
              <a:spcAft>
                <a:spcPts val="0"/>
              </a:spcAft>
            </a:defPPr>
            <a:lvl1pPr marL="342900" indent="-342900">
              <a:buSzPct val="100000"/>
              <a:buFont typeface="Arial" panose="020B0604020202020204" pitchFamily="34" charset="0"/>
              <a:buChar char="•"/>
              <a:defRPr sz="2400"/>
            </a:lvl1pPr>
            <a:lvl3pPr marL="1255713" indent="-515938">
              <a:buSzPct val="100000"/>
              <a:buFont typeface="Courier New" panose="02070309020205020404" pitchFamily="49" charset="0"/>
              <a:buChar char="o"/>
              <a:defRPr sz="1800"/>
            </a:lvl3pPr>
            <a:lvl6pPr marL="1255713" indent="-515938">
              <a:buSzPct val="100000"/>
              <a:buFont typeface="Courier New" panose="02070309020205020404" pitchFamily="49" charset="0"/>
              <a:buChar char="o"/>
              <a:defRPr sz="1800"/>
            </a:lvl6pPr>
          </a:lstStyle>
          <a:p>
            <a:pPr marL="854075" indent="-854075">
              <a:buNone/>
            </a:pPr>
            <a:r>
              <a:rPr lang="es-ES" sz="2000" dirty="0">
                <a:sym typeface="Calibri"/>
              </a:rPr>
              <a:t>2.1.	Equipo de trabajo que implementará el proyecto, indicando:</a:t>
            </a:r>
          </a:p>
          <a:p>
            <a:pPr marL="571500" indent="282575">
              <a:buNone/>
            </a:pPr>
            <a:r>
              <a:rPr lang="es-ES" sz="1600" dirty="0">
                <a:sym typeface="Calibri"/>
              </a:rPr>
              <a:t>2.1.1.  Funciones</a:t>
            </a:r>
          </a:p>
          <a:p>
            <a:pPr marL="571500" indent="282575">
              <a:buNone/>
            </a:pPr>
            <a:r>
              <a:rPr lang="es-ES" sz="1600" dirty="0">
                <a:sym typeface="Calibri"/>
              </a:rPr>
              <a:t>2.1.2.  Responsabilidades</a:t>
            </a:r>
          </a:p>
          <a:p>
            <a:pPr marL="457200" indent="-457200">
              <a:buFont typeface="+mj-lt"/>
              <a:buAutoNum type="arabicPeriod"/>
            </a:pPr>
            <a:endParaRPr dirty="0"/>
          </a:p>
          <a:p>
            <a:pPr marL="854075" indent="-854075">
              <a:buNone/>
            </a:pPr>
            <a:r>
              <a:rPr lang="es-ES" sz="2000" dirty="0">
                <a:sym typeface="Calibri"/>
              </a:rPr>
              <a:t>2.2.	Grado de jerarquía entre el equipo (organigrama)</a:t>
            </a:r>
          </a:p>
          <a:p>
            <a:pPr marL="457200" indent="-457200">
              <a:buFont typeface="+mj-lt"/>
              <a:buAutoNum type="arabicPeriod" startAt="2"/>
            </a:pPr>
            <a:endParaRPr lang="en-US" dirty="0">
              <a:sym typeface="Calibri"/>
            </a:endParaRPr>
          </a:p>
          <a:p>
            <a:pPr marL="854075" indent="-854075">
              <a:buNone/>
            </a:pPr>
            <a:r>
              <a:rPr lang="es-ES" sz="2000" dirty="0">
                <a:sym typeface="Calibri"/>
              </a:rPr>
              <a:t>2.3.	Diferenciación entre los miembros internos/externos si es que existiese, externos entendidos como empresas consultoras, de </a:t>
            </a:r>
            <a:r>
              <a:rPr lang="es-ES" sz="2000" dirty="0" err="1">
                <a:sym typeface="Calibri"/>
              </a:rPr>
              <a:t>ingenier</a:t>
            </a:r>
            <a:r>
              <a:rPr lang="es-CL" sz="2000" dirty="0" err="1">
                <a:sym typeface="Calibri"/>
              </a:rPr>
              <a:t>ía</a:t>
            </a:r>
            <a:r>
              <a:rPr lang="es-CL" sz="2000" dirty="0">
                <a:sym typeface="Calibri"/>
              </a:rPr>
              <a:t>, soporte, etc.</a:t>
            </a:r>
            <a:endParaRPr lang="es-ES" sz="2000" dirty="0">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gf5d4889c68_0_12"/>
          <p:cNvPicPr preferRelativeResize="0"/>
          <p:nvPr/>
        </p:nvPicPr>
        <p:blipFill rotWithShape="1">
          <a:blip r:embed="rId3">
            <a:alphaModFix/>
          </a:blip>
          <a:srcRect t="78783" b="16405"/>
          <a:stretch/>
        </p:blipFill>
        <p:spPr>
          <a:xfrm>
            <a:off x="0" y="6408057"/>
            <a:ext cx="12192000" cy="449943"/>
          </a:xfrm>
          <a:prstGeom prst="rect">
            <a:avLst/>
          </a:prstGeom>
          <a:noFill/>
          <a:ln>
            <a:noFill/>
          </a:ln>
        </p:spPr>
      </p:pic>
      <p:sp>
        <p:nvSpPr>
          <p:cNvPr id="116" name="Google Shape;116;gf5d4889c68_0_1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5</a:t>
            </a:fld>
            <a:endParaRPr/>
          </a:p>
        </p:txBody>
      </p:sp>
      <p:sp>
        <p:nvSpPr>
          <p:cNvPr id="117" name="Google Shape;117;gf5d4889c68_0_12"/>
          <p:cNvSpPr txBox="1"/>
          <p:nvPr/>
        </p:nvSpPr>
        <p:spPr>
          <a:xfrm>
            <a:off x="0" y="60894"/>
            <a:ext cx="12192000" cy="702000"/>
          </a:xfrm>
          <a:prstGeom prst="rect">
            <a:avLst/>
          </a:prstGeom>
          <a:noFill/>
          <a:ln>
            <a:noFill/>
          </a:ln>
        </p:spPr>
        <p:txBody>
          <a:bodyPr spcFirstLastPara="1" wrap="square" lIns="91425" tIns="45700" rIns="91425" bIns="45700" anchor="ctr" anchorCtr="0">
            <a:spAutoFit/>
          </a:bodyPr>
          <a:lstStyle/>
          <a:p>
            <a:pPr marL="0" marR="0" lvl="0" indent="0" algn="l" rtl="0">
              <a:lnSpc>
                <a:spcPct val="90000"/>
              </a:lnSpc>
              <a:spcBef>
                <a:spcPts val="0"/>
              </a:spcBef>
              <a:spcAft>
                <a:spcPts val="0"/>
              </a:spcAft>
              <a:buClr>
                <a:srgbClr val="29ABE2"/>
              </a:buClr>
              <a:buSzPts val="4400"/>
              <a:buFont typeface="Arial"/>
              <a:buNone/>
            </a:pPr>
            <a:r>
              <a:rPr lang="es-ES" sz="4400" b="1" i="0" u="none" strike="noStrike" cap="none" dirty="0">
                <a:solidFill>
                  <a:srgbClr val="29ABE2"/>
                </a:solidFill>
                <a:latin typeface="Arial"/>
                <a:ea typeface="Arial"/>
                <a:cs typeface="Arial"/>
                <a:sym typeface="Arial"/>
              </a:rPr>
              <a:t>3. Cadena de Valor</a:t>
            </a:r>
            <a:endParaRPr sz="4800" b="0" i="0" u="none" strike="noStrike" cap="none" dirty="0">
              <a:solidFill>
                <a:srgbClr val="29ABE2"/>
              </a:solidFill>
              <a:latin typeface="Arial"/>
              <a:ea typeface="Arial"/>
              <a:cs typeface="Arial"/>
              <a:sym typeface="Arial"/>
            </a:endParaRPr>
          </a:p>
        </p:txBody>
      </p:sp>
      <p:graphicFrame>
        <p:nvGraphicFramePr>
          <p:cNvPr id="118" name="Google Shape;118;gf5d4889c68_0_12"/>
          <p:cNvGraphicFramePr/>
          <p:nvPr>
            <p:extLst>
              <p:ext uri="{D42A27DB-BD31-4B8C-83A1-F6EECF244321}">
                <p14:modId xmlns:p14="http://schemas.microsoft.com/office/powerpoint/2010/main" val="3813510699"/>
              </p:ext>
            </p:extLst>
          </p:nvPr>
        </p:nvGraphicFramePr>
        <p:xfrm>
          <a:off x="166977" y="762625"/>
          <a:ext cx="11942860" cy="5290783"/>
        </p:xfrm>
        <a:graphic>
          <a:graphicData uri="http://schemas.openxmlformats.org/drawingml/2006/table">
            <a:tbl>
              <a:tblPr firstRow="1" bandRow="1">
                <a:noFill/>
                <a:tableStyleId>{4B4B124C-2625-4AB8-AF56-6332BF712F8E}</a:tableStyleId>
              </a:tblPr>
              <a:tblGrid>
                <a:gridCol w="1823586">
                  <a:extLst>
                    <a:ext uri="{9D8B030D-6E8A-4147-A177-3AD203B41FA5}">
                      <a16:colId xmlns:a16="http://schemas.microsoft.com/office/drawing/2014/main" val="20000"/>
                    </a:ext>
                  </a:extLst>
                </a:gridCol>
                <a:gridCol w="1802209">
                  <a:extLst>
                    <a:ext uri="{9D8B030D-6E8A-4147-A177-3AD203B41FA5}">
                      <a16:colId xmlns:a16="http://schemas.microsoft.com/office/drawing/2014/main" val="20001"/>
                    </a:ext>
                  </a:extLst>
                </a:gridCol>
                <a:gridCol w="1423284">
                  <a:extLst>
                    <a:ext uri="{9D8B030D-6E8A-4147-A177-3AD203B41FA5}">
                      <a16:colId xmlns:a16="http://schemas.microsoft.com/office/drawing/2014/main" val="20002"/>
                    </a:ext>
                  </a:extLst>
                </a:gridCol>
                <a:gridCol w="1987826">
                  <a:extLst>
                    <a:ext uri="{9D8B030D-6E8A-4147-A177-3AD203B41FA5}">
                      <a16:colId xmlns:a16="http://schemas.microsoft.com/office/drawing/2014/main" val="20003"/>
                    </a:ext>
                  </a:extLst>
                </a:gridCol>
                <a:gridCol w="1781092">
                  <a:extLst>
                    <a:ext uri="{9D8B030D-6E8A-4147-A177-3AD203B41FA5}">
                      <a16:colId xmlns:a16="http://schemas.microsoft.com/office/drawing/2014/main" val="20004"/>
                    </a:ext>
                  </a:extLst>
                </a:gridCol>
                <a:gridCol w="1510779">
                  <a:extLst>
                    <a:ext uri="{9D8B030D-6E8A-4147-A177-3AD203B41FA5}">
                      <a16:colId xmlns:a16="http://schemas.microsoft.com/office/drawing/2014/main" val="20005"/>
                    </a:ext>
                  </a:extLst>
                </a:gridCol>
                <a:gridCol w="1614084">
                  <a:extLst>
                    <a:ext uri="{9D8B030D-6E8A-4147-A177-3AD203B41FA5}">
                      <a16:colId xmlns:a16="http://schemas.microsoft.com/office/drawing/2014/main" val="20006"/>
                    </a:ext>
                  </a:extLst>
                </a:gridCol>
              </a:tblGrid>
              <a:tr h="328325">
                <a:tc>
                  <a:txBody>
                    <a:bodyPr/>
                    <a:lstStyle/>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Arial"/>
                        <a:ea typeface="Arial"/>
                        <a:cs typeface="Arial"/>
                        <a:sym typeface="Arial"/>
                      </a:endParaRPr>
                    </a:p>
                  </a:txBody>
                  <a:tcPr marL="91450" marR="91450" marT="45725" marB="45725">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tc gridSpan="6">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COMPONENTES CADENA DE VALOR</a:t>
                      </a:r>
                      <a:endParaRPr sz="1400" u="none" strike="noStrike" cap="none" dirty="0">
                        <a:solidFill>
                          <a:schemeClr val="bg1"/>
                        </a:solidFill>
                      </a:endParaRPr>
                    </a:p>
                  </a:txBody>
                  <a:tcPr marL="91450" marR="91450" marT="45725" marB="45725" anchor="ctr">
                    <a:lnL w="12700" cap="flat" cmpd="sng">
                      <a:solidFill>
                        <a:schemeClr val="dk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32775">
                <a:tc>
                  <a:txBody>
                    <a:bodyPr/>
                    <a:lstStyle/>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Arial"/>
                        <a:ea typeface="Arial"/>
                        <a:cs typeface="Arial"/>
                        <a:sym typeface="Arial"/>
                      </a:endParaRPr>
                    </a:p>
                  </a:txBody>
                  <a:tcPr marL="91450" marR="91450" marT="45725" marB="45725">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Suministro (Autoproducción)</a:t>
                      </a:r>
                      <a:endParaRPr sz="1400" u="none" strike="noStrike" cap="none" dirty="0">
                        <a:solidFill>
                          <a:schemeClr val="bg1"/>
                        </a:solidFill>
                      </a:endParaRPr>
                    </a:p>
                  </a:txBody>
                  <a:tcPr marL="91450" marR="91450" marT="45725" marB="45725" anchor="ctr">
                    <a:lnL w="12700" cap="flat" cmpd="sng">
                      <a:solidFill>
                        <a:schemeClr val="dk1"/>
                      </a:solidFill>
                      <a:prstDash val="solid"/>
                      <a:round/>
                      <a:headEnd type="none" w="sm" len="sm"/>
                      <a:tailEnd type="none" w="sm" len="sm"/>
                    </a:lnL>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Suministro (Externo)</a:t>
                      </a:r>
                      <a:endParaRPr sz="1400" u="none" strike="noStrike" cap="none" dirty="0">
                        <a:solidFill>
                          <a:schemeClr val="bg1"/>
                        </a:solidFill>
                      </a:endParaRPr>
                    </a:p>
                  </a:txBody>
                  <a:tcPr marL="91450" marR="91450" marT="45725" marB="45725" anchor="ctr">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Acondicionamiento</a:t>
                      </a:r>
                      <a:endParaRPr sz="1400" u="none" strike="noStrike" cap="none" dirty="0">
                        <a:solidFill>
                          <a:schemeClr val="bg1"/>
                        </a:solidFill>
                      </a:endParaRPr>
                    </a:p>
                    <a:p>
                      <a:pPr marL="0" marR="0" lvl="0" indent="0" algn="ctr" rtl="0">
                        <a:lnSpc>
                          <a:spcPct val="100000"/>
                        </a:lnSpc>
                        <a:spcBef>
                          <a:spcPts val="0"/>
                        </a:spcBef>
                        <a:spcAft>
                          <a:spcPts val="0"/>
                        </a:spcAft>
                        <a:buClr>
                          <a:srgbClr val="000000"/>
                        </a:buClr>
                        <a:buSzPts val="1400"/>
                        <a:buFont typeface="Arial"/>
                        <a:buNone/>
                      </a:pPr>
                      <a:endParaRPr sz="1400" b="1" u="none" strike="noStrike" cap="none" dirty="0">
                        <a:solidFill>
                          <a:schemeClr val="bg1"/>
                        </a:solidFill>
                        <a:latin typeface="Arial"/>
                        <a:ea typeface="Arial"/>
                        <a:cs typeface="Arial"/>
                        <a:sym typeface="Arial"/>
                      </a:endParaRPr>
                    </a:p>
                  </a:txBody>
                  <a:tcPr marL="91450" marR="91450" marT="45725" marB="45725" anchor="ctr">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Almacenamiento</a:t>
                      </a:r>
                      <a:endParaRPr sz="1400" u="none" strike="noStrike" cap="none" dirty="0">
                        <a:solidFill>
                          <a:schemeClr val="bg1"/>
                        </a:solidFill>
                      </a:endParaRPr>
                    </a:p>
                  </a:txBody>
                  <a:tcPr marL="91450" marR="91450" marT="45725" marB="45725" anchor="ctr">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Distribución</a:t>
                      </a:r>
                      <a:endParaRPr sz="1400" u="none" strike="noStrike" cap="none" dirty="0">
                        <a:solidFill>
                          <a:schemeClr val="bg1"/>
                        </a:solidFill>
                      </a:endParaRPr>
                    </a:p>
                  </a:txBody>
                  <a:tcPr marL="91450" marR="91450" marT="45725" marB="45725" anchor="ctr">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Consumo</a:t>
                      </a:r>
                      <a:endParaRPr sz="1400" u="none" strike="noStrike" cap="none" dirty="0">
                        <a:solidFill>
                          <a:schemeClr val="bg1"/>
                        </a:solidFill>
                      </a:endParaRPr>
                    </a:p>
                  </a:txBody>
                  <a:tcPr marL="91450" marR="91450" marT="45725" marB="45725" anchor="ctr">
                    <a:lnR w="12700" cap="flat" cmpd="sng" algn="ctr">
                      <a:solidFill>
                        <a:schemeClr val="tx1"/>
                      </a:solidFill>
                      <a:prstDash val="solid"/>
                      <a:round/>
                      <a:headEnd type="none" w="med" len="med"/>
                      <a:tailEnd type="none" w="med" len="med"/>
                    </a:lnR>
                    <a:lnB w="12700" cap="flat" cmpd="sng">
                      <a:solidFill>
                        <a:schemeClr val="dk1"/>
                      </a:solidFill>
                      <a:prstDash val="solid"/>
                      <a:round/>
                      <a:headEnd type="none" w="sm" len="sm"/>
                      <a:tailEnd type="none" w="sm" len="sm"/>
                    </a:lnB>
                    <a:solidFill>
                      <a:schemeClr val="accent1"/>
                    </a:solidFill>
                  </a:tcPr>
                </a:tc>
                <a:extLst>
                  <a:ext uri="{0D108BD9-81ED-4DB2-BD59-A6C34878D82A}">
                    <a16:rowId xmlns:a16="http://schemas.microsoft.com/office/drawing/2014/main" val="10001"/>
                  </a:ext>
                </a:extLst>
              </a:tr>
              <a:tr h="243175">
                <a:tc>
                  <a:txBody>
                    <a:bodyPr/>
                    <a:lstStyle/>
                    <a:p>
                      <a:pPr marL="0" marR="0" lvl="0" indent="0" algn="l" rtl="0">
                        <a:lnSpc>
                          <a:spcPct val="100000"/>
                        </a:lnSpc>
                        <a:spcBef>
                          <a:spcPts val="0"/>
                        </a:spcBef>
                        <a:spcAft>
                          <a:spcPts val="0"/>
                        </a:spcAft>
                        <a:buClr>
                          <a:srgbClr val="000000"/>
                        </a:buClr>
                        <a:buSzPts val="1200"/>
                        <a:buFont typeface="Arial"/>
                        <a:buNone/>
                      </a:pPr>
                      <a:r>
                        <a:rPr lang="es-ES" sz="1200" b="1" u="none" strike="noStrike" cap="none" dirty="0">
                          <a:latin typeface="Arial"/>
                          <a:ea typeface="Arial"/>
                          <a:cs typeface="Arial"/>
                          <a:sym typeface="Arial"/>
                        </a:rPr>
                        <a:t>3.1. Actores</a:t>
                      </a:r>
                      <a:endParaRPr sz="1200" b="1"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662265">
                <a:tc>
                  <a:txBody>
                    <a:bodyPr/>
                    <a:lstStyle/>
                    <a:p>
                      <a:pPr marL="0" marR="0" lvl="0" indent="0" algn="l" rtl="0">
                        <a:lnSpc>
                          <a:spcPct val="100000"/>
                        </a:lnSpc>
                        <a:spcBef>
                          <a:spcPts val="0"/>
                        </a:spcBef>
                        <a:spcAft>
                          <a:spcPts val="0"/>
                        </a:spcAft>
                        <a:buClr>
                          <a:srgbClr val="000000"/>
                        </a:buClr>
                        <a:buSzPts val="1200"/>
                        <a:buFont typeface="Arial"/>
                        <a:buNone/>
                      </a:pPr>
                      <a:r>
                        <a:rPr lang="es-ES" sz="1200" b="1" u="none" strike="noStrike" cap="none" dirty="0">
                          <a:latin typeface="Arial"/>
                          <a:ea typeface="Arial"/>
                          <a:cs typeface="Arial"/>
                          <a:sym typeface="Arial"/>
                        </a:rPr>
                        <a:t>3.2. Nivel de compromiso (documento formal o acuerdo de palabra)</a:t>
                      </a:r>
                      <a:endParaRPr sz="1200" b="1"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lang="en-US" sz="1200"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lang="en-US" sz="1200" u="none" strike="noStrike" cap="none" dirty="0">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200"/>
                        <a:buFont typeface="Arial"/>
                        <a:buNone/>
                      </a:pPr>
                      <a:endParaRPr lang="en-US" sz="1200" u="none" strike="noStrike" cap="none">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746200">
                <a:tc>
                  <a:txBody>
                    <a:bodyPr/>
                    <a:lstStyle/>
                    <a:p>
                      <a:pPr marL="0" marR="0" lvl="0" indent="0" algn="l" rtl="0">
                        <a:lnSpc>
                          <a:spcPct val="100000"/>
                        </a:lnSpc>
                        <a:spcBef>
                          <a:spcPts val="0"/>
                        </a:spcBef>
                        <a:spcAft>
                          <a:spcPts val="0"/>
                        </a:spcAft>
                        <a:buClr>
                          <a:srgbClr val="000000"/>
                        </a:buClr>
                        <a:buSzPts val="1200"/>
                        <a:buFont typeface="Arial"/>
                        <a:buNone/>
                      </a:pPr>
                      <a:r>
                        <a:rPr lang="es-ES" sz="1200" b="1" u="none" strike="noStrike" cap="none" dirty="0">
                          <a:latin typeface="Arial"/>
                          <a:ea typeface="Arial"/>
                          <a:cs typeface="Arial"/>
                          <a:sym typeface="Arial"/>
                        </a:rPr>
                        <a:t>3.3. Tipo de solución</a:t>
                      </a:r>
                      <a:endParaRPr sz="1200" b="1"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sz="1200" dirty="0" err="1">
                          <a:latin typeface="+mj-lt"/>
                        </a:rPr>
                        <a:t>Exponer</a:t>
                      </a:r>
                      <a:r>
                        <a:rPr lang="en-US" sz="1200" dirty="0">
                          <a:latin typeface="+mj-lt"/>
                        </a:rPr>
                        <a:t> </a:t>
                      </a:r>
                      <a:r>
                        <a:rPr lang="en-US" sz="1200" dirty="0" err="1">
                          <a:latin typeface="+mj-lt"/>
                        </a:rPr>
                        <a:t>tipo</a:t>
                      </a:r>
                      <a:r>
                        <a:rPr lang="en-US" sz="1200" dirty="0">
                          <a:latin typeface="+mj-lt"/>
                        </a:rPr>
                        <a:t> de </a:t>
                      </a:r>
                      <a:r>
                        <a:rPr lang="en-US" sz="1200" dirty="0" err="1">
                          <a:latin typeface="+mj-lt"/>
                        </a:rPr>
                        <a:t>tecnología</a:t>
                      </a:r>
                      <a:r>
                        <a:rPr lang="en-US" sz="1200" dirty="0">
                          <a:latin typeface="+mj-lt"/>
                        </a:rPr>
                        <a:t> a </a:t>
                      </a:r>
                      <a:r>
                        <a:rPr lang="en-US" sz="1200" dirty="0" err="1">
                          <a:latin typeface="+mj-lt"/>
                        </a:rPr>
                        <a:t>utilizar</a:t>
                      </a:r>
                      <a:r>
                        <a:rPr lang="en-US" sz="1200" dirty="0">
                          <a:latin typeface="+mj-lt"/>
                        </a:rPr>
                        <a:t> (PEM, </a:t>
                      </a:r>
                      <a:r>
                        <a:rPr lang="en-US" sz="1200" dirty="0" err="1">
                          <a:latin typeface="+mj-lt"/>
                        </a:rPr>
                        <a:t>Alcalino</a:t>
                      </a:r>
                      <a:r>
                        <a:rPr lang="en-US" sz="1200" dirty="0">
                          <a:latin typeface="+mj-lt"/>
                        </a:rPr>
                        <a:t>, SMR, </a:t>
                      </a:r>
                      <a:r>
                        <a:rPr lang="en-US" sz="1200" dirty="0" err="1">
                          <a:latin typeface="+mj-lt"/>
                        </a:rPr>
                        <a:t>etc</a:t>
                      </a:r>
                      <a:r>
                        <a:rPr lang="en-US" sz="1200" dirty="0">
                          <a:latin typeface="+mj-lt"/>
                        </a:rPr>
                        <a:t>), Fuente de la </a:t>
                      </a:r>
                      <a:r>
                        <a:rPr lang="en-US" sz="1200" dirty="0" err="1">
                          <a:latin typeface="+mj-lt"/>
                        </a:rPr>
                        <a:t>energía</a:t>
                      </a:r>
                      <a:r>
                        <a:rPr lang="en-US" sz="1200" dirty="0">
                          <a:latin typeface="+mj-lt"/>
                        </a:rPr>
                        <a:t> </a:t>
                      </a:r>
                      <a:r>
                        <a:rPr lang="en-US" sz="1200" dirty="0" err="1">
                          <a:latin typeface="+mj-lt"/>
                        </a:rPr>
                        <a:t>eléctrica</a:t>
                      </a:r>
                      <a:endParaRPr lang="en-US" sz="1200" dirty="0">
                        <a:latin typeface="+mj-lt"/>
                      </a:endParaRPr>
                    </a:p>
                  </a:txBody>
                  <a:tcPr marL="91450" marR="91450" marT="45725" marB="45725">
                    <a:lnL w="12700" cap="flat" cmpd="sng" algn="ctr">
                      <a:solidFill>
                        <a:schemeClr val="dk1"/>
                      </a:solidFill>
                      <a:prstDash val="solid"/>
                      <a:round/>
                      <a:headEnd type="none" w="sm" len="sm"/>
                      <a:tailEnd type="none" w="sm" len="sm"/>
                    </a:lnL>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n-US" sz="1200" u="none" strike="noStrike" cap="none" dirty="0" err="1">
                          <a:latin typeface="Arial"/>
                          <a:ea typeface="Arial"/>
                          <a:cs typeface="Arial"/>
                          <a:sym typeface="Arial"/>
                        </a:rPr>
                        <a:t>Exponer</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quien</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va</a:t>
                      </a:r>
                      <a:r>
                        <a:rPr lang="en-US" sz="1200" u="none" strike="noStrike" cap="none" dirty="0">
                          <a:latin typeface="Arial"/>
                          <a:ea typeface="Arial"/>
                          <a:cs typeface="Arial"/>
                          <a:sym typeface="Arial"/>
                        </a:rPr>
                        <a:t> a </a:t>
                      </a:r>
                      <a:r>
                        <a:rPr lang="en-US" sz="1200" u="none" strike="noStrike" cap="none" dirty="0" err="1">
                          <a:latin typeface="Arial"/>
                          <a:ea typeface="Arial"/>
                          <a:cs typeface="Arial"/>
                          <a:sym typeface="Arial"/>
                        </a:rPr>
                        <a:t>suministrar</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el</a:t>
                      </a:r>
                      <a:r>
                        <a:rPr lang="en-US" sz="1200" u="none" strike="noStrike" cap="none" dirty="0">
                          <a:latin typeface="Arial"/>
                          <a:ea typeface="Arial"/>
                          <a:cs typeface="Arial"/>
                          <a:sym typeface="Arial"/>
                        </a:rPr>
                        <a:t> H2, </a:t>
                      </a:r>
                      <a:r>
                        <a:rPr lang="en-US" sz="1200" u="none" strike="noStrike" cap="none" dirty="0" err="1">
                          <a:latin typeface="Arial"/>
                          <a:ea typeface="Arial"/>
                          <a:cs typeface="Arial"/>
                          <a:sym typeface="Arial"/>
                        </a:rPr>
                        <a:t>si</a:t>
                      </a:r>
                      <a:r>
                        <a:rPr lang="en-US" sz="1200" u="none" strike="noStrike" cap="none" dirty="0">
                          <a:latin typeface="Arial"/>
                          <a:ea typeface="Arial"/>
                          <a:cs typeface="Arial"/>
                          <a:sym typeface="Arial"/>
                        </a:rPr>
                        <a:t> es </a:t>
                      </a:r>
                      <a:r>
                        <a:rPr lang="en-US" sz="1200" u="none" strike="noStrike" cap="none" dirty="0" err="1">
                          <a:latin typeface="Arial"/>
                          <a:ea typeface="Arial"/>
                          <a:cs typeface="Arial"/>
                          <a:sym typeface="Arial"/>
                        </a:rPr>
                        <a:t>verde</a:t>
                      </a:r>
                      <a:r>
                        <a:rPr lang="en-US" sz="1200" u="none" strike="noStrike" cap="none" dirty="0">
                          <a:latin typeface="Arial"/>
                          <a:ea typeface="Arial"/>
                          <a:cs typeface="Arial"/>
                          <a:sym typeface="Arial"/>
                        </a:rPr>
                        <a:t> o no, </a:t>
                      </a:r>
                      <a:r>
                        <a:rPr lang="en-US" sz="1200" u="none" strike="noStrike" cap="none" dirty="0" err="1">
                          <a:latin typeface="Arial"/>
                          <a:ea typeface="Arial"/>
                          <a:cs typeface="Arial"/>
                          <a:sym typeface="Arial"/>
                        </a:rPr>
                        <a:t>el</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alcance</a:t>
                      </a:r>
                      <a:r>
                        <a:rPr lang="en-US" sz="1200" u="none" strike="noStrike" cap="none" dirty="0">
                          <a:latin typeface="Arial"/>
                          <a:ea typeface="Arial"/>
                          <a:cs typeface="Arial"/>
                          <a:sym typeface="Arial"/>
                        </a:rPr>
                        <a:t> del </a:t>
                      </a:r>
                      <a:r>
                        <a:rPr lang="en-US" sz="1200" u="none" strike="noStrike" cap="none" dirty="0" err="1">
                          <a:latin typeface="Arial"/>
                          <a:ea typeface="Arial"/>
                          <a:cs typeface="Arial"/>
                          <a:sym typeface="Arial"/>
                        </a:rPr>
                        <a:t>suministro</a:t>
                      </a:r>
                      <a:r>
                        <a:rPr lang="en-US" sz="1200" u="none" strike="noStrike" cap="none" dirty="0">
                          <a:latin typeface="Arial"/>
                          <a:ea typeface="Arial"/>
                          <a:cs typeface="Arial"/>
                          <a:sym typeface="Arial"/>
                        </a:rPr>
                        <a:t> (solo </a:t>
                      </a:r>
                      <a:r>
                        <a:rPr lang="en-US" sz="1200" u="none" strike="noStrike" cap="none" dirty="0" err="1">
                          <a:latin typeface="Arial"/>
                          <a:ea typeface="Arial"/>
                          <a:cs typeface="Arial"/>
                          <a:sym typeface="Arial"/>
                        </a:rPr>
                        <a:t>entrega</a:t>
                      </a:r>
                      <a:r>
                        <a:rPr lang="en-US" sz="1200" u="none" strike="noStrike" cap="none" dirty="0">
                          <a:latin typeface="Arial"/>
                          <a:ea typeface="Arial"/>
                          <a:cs typeface="Arial"/>
                          <a:sym typeface="Arial"/>
                        </a:rPr>
                        <a:t> o la </a:t>
                      </a:r>
                      <a:r>
                        <a:rPr lang="en-US" sz="1200" u="none" strike="noStrike" cap="none" dirty="0" err="1">
                          <a:latin typeface="Arial"/>
                          <a:ea typeface="Arial"/>
                          <a:cs typeface="Arial"/>
                          <a:sym typeface="Arial"/>
                        </a:rPr>
                        <a:t>empresa</a:t>
                      </a:r>
                      <a:r>
                        <a:rPr lang="en-US" sz="1200" u="none" strike="noStrike" cap="none" dirty="0">
                          <a:latin typeface="Arial"/>
                          <a:ea typeface="Arial"/>
                          <a:cs typeface="Arial"/>
                          <a:sym typeface="Arial"/>
                        </a:rPr>
                        <a:t> tb se </a:t>
                      </a:r>
                      <a:r>
                        <a:rPr lang="en-US" sz="1200" u="none" strike="noStrike" cap="none" dirty="0" err="1">
                          <a:latin typeface="Arial"/>
                          <a:ea typeface="Arial"/>
                          <a:cs typeface="Arial"/>
                          <a:sym typeface="Arial"/>
                        </a:rPr>
                        <a:t>hace</a:t>
                      </a:r>
                      <a:r>
                        <a:rPr lang="en-US" sz="1200" u="none" strike="noStrike" cap="none" dirty="0">
                          <a:latin typeface="Arial"/>
                          <a:ea typeface="Arial"/>
                          <a:cs typeface="Arial"/>
                          <a:sym typeface="Arial"/>
                        </a:rPr>
                        <a:t> cargo del </a:t>
                      </a:r>
                      <a:r>
                        <a:rPr lang="en-US" sz="1200" u="none" strike="noStrike" cap="none" dirty="0" err="1">
                          <a:latin typeface="Arial"/>
                          <a:ea typeface="Arial"/>
                          <a:cs typeface="Arial"/>
                          <a:sym typeface="Arial"/>
                        </a:rPr>
                        <a:t>amacenamiento</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etc</a:t>
                      </a:r>
                      <a:r>
                        <a:rPr lang="en-US" sz="1200" u="none" strike="noStrike" cap="none" dirty="0">
                          <a:latin typeface="Arial"/>
                          <a:ea typeface="Arial"/>
                          <a:cs typeface="Arial"/>
                          <a:sym typeface="Arial"/>
                        </a:rPr>
                        <a:t>).</a:t>
                      </a: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200"/>
                        <a:buFont typeface="Arial"/>
                        <a:buNone/>
                      </a:pPr>
                      <a:r>
                        <a:rPr lang="en-US" sz="1200" u="none" strike="noStrike" cap="none" dirty="0" err="1">
                          <a:latin typeface="Arial"/>
                          <a:ea typeface="Arial"/>
                          <a:cs typeface="Arial"/>
                          <a:sym typeface="Arial"/>
                        </a:rPr>
                        <a:t>Establecer</a:t>
                      </a:r>
                      <a:r>
                        <a:rPr lang="en-US" sz="1200" u="none" strike="noStrike" cap="none" dirty="0">
                          <a:latin typeface="Arial"/>
                          <a:ea typeface="Arial"/>
                          <a:cs typeface="Arial"/>
                          <a:sym typeface="Arial"/>
                        </a:rPr>
                        <a:t> que </a:t>
                      </a:r>
                      <a:r>
                        <a:rPr lang="en-US" sz="1200" u="none" strike="noStrike" cap="none" dirty="0" err="1">
                          <a:latin typeface="Arial"/>
                          <a:ea typeface="Arial"/>
                          <a:cs typeface="Arial"/>
                          <a:sym typeface="Arial"/>
                        </a:rPr>
                        <a:t>tipo</a:t>
                      </a:r>
                      <a:r>
                        <a:rPr lang="en-US" sz="1200" u="none" strike="noStrike" cap="none" dirty="0">
                          <a:latin typeface="Arial"/>
                          <a:ea typeface="Arial"/>
                          <a:cs typeface="Arial"/>
                          <a:sym typeface="Arial"/>
                        </a:rPr>
                        <a:t> de </a:t>
                      </a:r>
                      <a:r>
                        <a:rPr lang="en-US" sz="1200" u="none" strike="noStrike" cap="none" dirty="0" err="1">
                          <a:latin typeface="Arial"/>
                          <a:ea typeface="Arial"/>
                          <a:cs typeface="Arial"/>
                          <a:sym typeface="Arial"/>
                        </a:rPr>
                        <a:t>acondicionamiento</a:t>
                      </a:r>
                      <a:r>
                        <a:rPr lang="en-US" sz="1200" u="none" strike="noStrike" cap="none" dirty="0">
                          <a:latin typeface="Arial"/>
                          <a:ea typeface="Arial"/>
                          <a:cs typeface="Arial"/>
                          <a:sym typeface="Arial"/>
                        </a:rPr>
                        <a:t> se require y </a:t>
                      </a:r>
                      <a:r>
                        <a:rPr lang="en-US" sz="1200" u="none" strike="noStrike" cap="none" dirty="0" err="1">
                          <a:latin typeface="Arial"/>
                          <a:ea typeface="Arial"/>
                          <a:cs typeface="Arial"/>
                          <a:sym typeface="Arial"/>
                        </a:rPr>
                        <a:t>si</a:t>
                      </a:r>
                      <a:r>
                        <a:rPr lang="en-US" sz="1200" u="none" strike="noStrike" cap="none" dirty="0">
                          <a:latin typeface="Arial"/>
                          <a:ea typeface="Arial"/>
                          <a:cs typeface="Arial"/>
                          <a:sym typeface="Arial"/>
                        </a:rPr>
                        <a:t> se </a:t>
                      </a:r>
                      <a:r>
                        <a:rPr lang="en-US" sz="1200" u="none" strike="noStrike" cap="none" dirty="0" err="1">
                          <a:latin typeface="Arial"/>
                          <a:ea typeface="Arial"/>
                          <a:cs typeface="Arial"/>
                          <a:sym typeface="Arial"/>
                        </a:rPr>
                        <a:t>encuentra</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integrado</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en</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el</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equipo</a:t>
                      </a:r>
                      <a:r>
                        <a:rPr lang="en-US" sz="1200" u="none" strike="noStrike" cap="none" dirty="0">
                          <a:latin typeface="Arial"/>
                          <a:ea typeface="Arial"/>
                          <a:cs typeface="Arial"/>
                          <a:sym typeface="Arial"/>
                        </a:rPr>
                        <a:t> de </a:t>
                      </a:r>
                      <a:r>
                        <a:rPr lang="en-US" sz="1200" u="none" strike="noStrike" cap="none" dirty="0" err="1">
                          <a:latin typeface="Arial"/>
                          <a:ea typeface="Arial"/>
                          <a:cs typeface="Arial"/>
                          <a:sym typeface="Arial"/>
                        </a:rPr>
                        <a:t>producción</a:t>
                      </a:r>
                      <a:r>
                        <a:rPr lang="en-US" sz="1200" u="none" strike="noStrike" cap="none" dirty="0">
                          <a:latin typeface="Arial"/>
                          <a:ea typeface="Arial"/>
                          <a:cs typeface="Arial"/>
                          <a:sym typeface="Arial"/>
                        </a:rPr>
                        <a:t> de </a:t>
                      </a:r>
                      <a:r>
                        <a:rPr lang="en-US" sz="1200" u="none" strike="noStrike" cap="none" dirty="0" err="1">
                          <a:latin typeface="Arial"/>
                          <a:ea typeface="Arial"/>
                          <a:cs typeface="Arial"/>
                          <a:sym typeface="Arial"/>
                        </a:rPr>
                        <a:t>hidrógeno</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como</a:t>
                      </a:r>
                      <a:r>
                        <a:rPr lang="en-US" sz="1200" u="none" strike="noStrike" cap="none" dirty="0">
                          <a:latin typeface="Arial"/>
                          <a:ea typeface="Arial"/>
                          <a:cs typeface="Arial"/>
                          <a:sym typeface="Arial"/>
                        </a:rPr>
                        <a:t> un solo </a:t>
                      </a:r>
                      <a:r>
                        <a:rPr lang="en-US" sz="1200" u="none" strike="noStrike" cap="none" dirty="0" err="1">
                          <a:latin typeface="Arial"/>
                          <a:ea typeface="Arial"/>
                          <a:cs typeface="Arial"/>
                          <a:sym typeface="Arial"/>
                        </a:rPr>
                        <a:t>paquete</a:t>
                      </a:r>
                      <a:r>
                        <a:rPr lang="en-US" sz="1200" u="none" strike="noStrike" cap="none" dirty="0">
                          <a:latin typeface="Arial"/>
                          <a:ea typeface="Arial"/>
                          <a:cs typeface="Arial"/>
                          <a:sym typeface="Arial"/>
                        </a:rPr>
                        <a:t> o es </a:t>
                      </a:r>
                      <a:r>
                        <a:rPr lang="en-US" sz="1200" u="none" strike="noStrike" cap="none" dirty="0" err="1">
                          <a:latin typeface="Arial"/>
                          <a:ea typeface="Arial"/>
                          <a:cs typeface="Arial"/>
                          <a:sym typeface="Arial"/>
                        </a:rPr>
                        <a:t>opcional</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Señalar</a:t>
                      </a:r>
                      <a:r>
                        <a:rPr lang="en-US" sz="1200" u="none" strike="noStrike" cap="none" dirty="0">
                          <a:latin typeface="Arial"/>
                          <a:ea typeface="Arial"/>
                          <a:cs typeface="Arial"/>
                          <a:sym typeface="Arial"/>
                        </a:rPr>
                        <a:t> que </a:t>
                      </a:r>
                      <a:r>
                        <a:rPr lang="en-US" sz="1200" u="none" strike="noStrike" cap="none" dirty="0" err="1">
                          <a:latin typeface="Arial"/>
                          <a:ea typeface="Arial"/>
                          <a:cs typeface="Arial"/>
                          <a:sym typeface="Arial"/>
                        </a:rPr>
                        <a:t>tipo</a:t>
                      </a:r>
                      <a:r>
                        <a:rPr lang="en-US" sz="1200" u="none" strike="noStrike" cap="none" dirty="0">
                          <a:latin typeface="Arial"/>
                          <a:ea typeface="Arial"/>
                          <a:cs typeface="Arial"/>
                          <a:sym typeface="Arial"/>
                        </a:rPr>
                        <a:t> de </a:t>
                      </a:r>
                      <a:r>
                        <a:rPr lang="en-US" sz="1200" u="none" strike="noStrike" cap="none" dirty="0" err="1">
                          <a:latin typeface="Arial"/>
                          <a:ea typeface="Arial"/>
                          <a:cs typeface="Arial"/>
                          <a:sym typeface="Arial"/>
                        </a:rPr>
                        <a:t>equipos</a:t>
                      </a:r>
                      <a:r>
                        <a:rPr lang="en-US" sz="1200" u="none" strike="noStrike" cap="none" dirty="0">
                          <a:latin typeface="Arial"/>
                          <a:ea typeface="Arial"/>
                          <a:cs typeface="Arial"/>
                          <a:sym typeface="Arial"/>
                        </a:rPr>
                        <a:t> se </a:t>
                      </a:r>
                      <a:r>
                        <a:rPr lang="en-US" sz="1200" u="none" strike="noStrike" cap="none" dirty="0" err="1">
                          <a:latin typeface="Arial"/>
                          <a:ea typeface="Arial"/>
                          <a:cs typeface="Arial"/>
                          <a:sym typeface="Arial"/>
                        </a:rPr>
                        <a:t>considerarán</a:t>
                      </a:r>
                      <a:r>
                        <a:rPr lang="en-US" sz="1200" u="none" strike="noStrike" cap="none" dirty="0">
                          <a:latin typeface="Arial"/>
                          <a:ea typeface="Arial"/>
                          <a:cs typeface="Arial"/>
                          <a:sym typeface="Arial"/>
                        </a:rPr>
                        <a:t>.</a:t>
                      </a:r>
                    </a:p>
                    <a:p>
                      <a:pPr marL="0" marR="0" lvl="0" indent="0" algn="l" rtl="0">
                        <a:lnSpc>
                          <a:spcPct val="100000"/>
                        </a:lnSpc>
                        <a:spcBef>
                          <a:spcPts val="0"/>
                        </a:spcBef>
                        <a:spcAft>
                          <a:spcPts val="0"/>
                        </a:spcAft>
                        <a:buClr>
                          <a:schemeClr val="dk1"/>
                        </a:buClr>
                        <a:buSzPts val="1200"/>
                        <a:buFont typeface="Arial"/>
                        <a:buNone/>
                      </a:pPr>
                      <a:endParaRPr lang="en-US" sz="1200" u="none" strike="noStrike" cap="none" dirty="0">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Arial"/>
                        <a:buNone/>
                      </a:pPr>
                      <a:r>
                        <a:rPr lang="en-US" sz="1200" u="none" strike="noStrike" cap="none" dirty="0">
                          <a:latin typeface="Arial"/>
                          <a:ea typeface="Arial"/>
                          <a:cs typeface="Arial"/>
                          <a:sym typeface="Arial"/>
                        </a:rPr>
                        <a:t>Como </a:t>
                      </a:r>
                      <a:r>
                        <a:rPr lang="en-US" sz="1200" u="none" strike="noStrike" cap="none" dirty="0" err="1">
                          <a:latin typeface="Arial"/>
                          <a:ea typeface="Arial"/>
                          <a:cs typeface="Arial"/>
                          <a:sym typeface="Arial"/>
                        </a:rPr>
                        <a:t>Acondicionamiento</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considerar</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secado</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separación</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oxigeno</a:t>
                      </a:r>
                      <a:r>
                        <a:rPr lang="en-US" sz="1200" u="none" strike="noStrike" cap="none" dirty="0">
                          <a:latin typeface="Arial"/>
                          <a:ea typeface="Arial"/>
                          <a:cs typeface="Arial"/>
                          <a:sym typeface="Arial"/>
                        </a:rPr>
                        <a:t> u </a:t>
                      </a:r>
                      <a:r>
                        <a:rPr lang="en-US" sz="1200" u="none" strike="noStrike" cap="none" dirty="0" err="1">
                          <a:latin typeface="Arial"/>
                          <a:ea typeface="Arial"/>
                          <a:cs typeface="Arial"/>
                          <a:sym typeface="Arial"/>
                        </a:rPr>
                        <a:t>otros</a:t>
                      </a:r>
                      <a:r>
                        <a:rPr lang="en-US" sz="1200" u="none" strike="noStrike" cap="none" dirty="0">
                          <a:latin typeface="Arial"/>
                          <a:ea typeface="Arial"/>
                          <a:cs typeface="Arial"/>
                          <a:sym typeface="Arial"/>
                        </a:rPr>
                        <a:t> </a:t>
                      </a:r>
                      <a:r>
                        <a:rPr lang="en-US" sz="1200" u="none" strike="noStrike" cap="none" dirty="0" err="1">
                          <a:latin typeface="Arial"/>
                          <a:ea typeface="Arial"/>
                          <a:cs typeface="Arial"/>
                          <a:sym typeface="Arial"/>
                        </a:rPr>
                        <a:t>contaminantes</a:t>
                      </a:r>
                      <a:r>
                        <a:rPr lang="en-US" sz="1200" u="none" strike="noStrike" cap="none" dirty="0">
                          <a:latin typeface="Arial"/>
                          <a:ea typeface="Arial"/>
                          <a:cs typeface="Arial"/>
                          <a:sym typeface="Arial"/>
                        </a:rPr>
                        <a:t>, compression, </a:t>
                      </a:r>
                      <a:r>
                        <a:rPr lang="en-US" sz="1200" u="none" strike="noStrike" cap="none" dirty="0" err="1">
                          <a:latin typeface="Arial"/>
                          <a:ea typeface="Arial"/>
                          <a:cs typeface="Arial"/>
                          <a:sym typeface="Arial"/>
                        </a:rPr>
                        <a:t>etc</a:t>
                      </a:r>
                      <a:endParaRPr lang="en-US" sz="1200" u="none" strike="noStrike" cap="none" dirty="0">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s-MX" sz="1200" u="none" strike="noStrike" cap="none" dirty="0">
                          <a:latin typeface="Arial"/>
                          <a:ea typeface="Arial"/>
                          <a:cs typeface="Arial"/>
                          <a:sym typeface="Arial"/>
                        </a:rPr>
                        <a:t>Indicar tipo de almacenamiento seleccionado (TK, </a:t>
                      </a:r>
                      <a:r>
                        <a:rPr lang="es-MX" sz="1200" u="none" strike="noStrike" cap="none" dirty="0" err="1">
                          <a:latin typeface="Arial"/>
                          <a:ea typeface="Arial"/>
                          <a:cs typeface="Arial"/>
                          <a:sym typeface="Arial"/>
                        </a:rPr>
                        <a:t>Tube</a:t>
                      </a:r>
                      <a:r>
                        <a:rPr lang="es-MX" sz="1200" u="none" strike="noStrike" cap="none" dirty="0">
                          <a:latin typeface="Arial"/>
                          <a:ea typeface="Arial"/>
                          <a:cs typeface="Arial"/>
                          <a:sym typeface="Arial"/>
                        </a:rPr>
                        <a:t> </a:t>
                      </a:r>
                      <a:r>
                        <a:rPr lang="es-MX" sz="1200" u="none" strike="noStrike" cap="none" dirty="0" err="1">
                          <a:latin typeface="Arial"/>
                          <a:ea typeface="Arial"/>
                          <a:cs typeface="Arial"/>
                          <a:sym typeface="Arial"/>
                        </a:rPr>
                        <a:t>Trailer</a:t>
                      </a:r>
                      <a:r>
                        <a:rPr lang="es-MX" sz="1200" u="none" strike="noStrike" cap="none" dirty="0">
                          <a:latin typeface="Arial"/>
                          <a:ea typeface="Arial"/>
                          <a:cs typeface="Arial"/>
                          <a:sym typeface="Arial"/>
                        </a:rPr>
                        <a:t>, Jaula de botellas, otro). Si se trata de un solo almacenamiento o son varios y en que ubicación (posterior electrolizador, posterior acondicionamiento, </a:t>
                      </a:r>
                      <a:r>
                        <a:rPr lang="es-MX" sz="1200" u="none" strike="noStrike" cap="none" dirty="0" err="1">
                          <a:latin typeface="Arial"/>
                          <a:ea typeface="Arial"/>
                          <a:cs typeface="Arial"/>
                          <a:sym typeface="Arial"/>
                        </a:rPr>
                        <a:t>etc</a:t>
                      </a:r>
                      <a:r>
                        <a:rPr lang="es-MX" sz="1200" u="none" strike="noStrike" cap="none" dirty="0">
                          <a:latin typeface="Arial"/>
                          <a:ea typeface="Arial"/>
                          <a:cs typeface="Arial"/>
                          <a:sym typeface="Arial"/>
                        </a:rPr>
                        <a:t>)</a:t>
                      </a:r>
                      <a:endParaRPr sz="1200" u="none" strike="noStrike" cap="none" dirty="0">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s-MX" sz="1200" u="none" strike="noStrike" cap="none" dirty="0">
                          <a:latin typeface="Arial"/>
                          <a:ea typeface="Arial"/>
                          <a:cs typeface="Arial"/>
                          <a:sym typeface="Arial"/>
                        </a:rPr>
                        <a:t>Pensando en la distribución al interior de la misma instalación desde el almacenamiento hasta el punto de uso. Largo de ducto, materialidad, elementos en el trayecto como válvulas, tren de gas, </a:t>
                      </a:r>
                      <a:r>
                        <a:rPr lang="es-MX" sz="1200" u="none" strike="noStrike" cap="none" dirty="0" err="1">
                          <a:latin typeface="Arial"/>
                          <a:ea typeface="Arial"/>
                          <a:cs typeface="Arial"/>
                          <a:sym typeface="Arial"/>
                        </a:rPr>
                        <a:t>etc</a:t>
                      </a:r>
                      <a:endParaRPr sz="1200" u="none" strike="noStrike" cap="none" dirty="0">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r>
                        <a:rPr lang="es-MX" sz="1200" u="none" strike="noStrike" cap="none" dirty="0">
                          <a:latin typeface="Arial"/>
                          <a:ea typeface="Arial"/>
                          <a:cs typeface="Arial"/>
                          <a:sym typeface="Arial"/>
                        </a:rPr>
                        <a:t>Señalar la solución de consumo FC, quemadores duales a hidrógeno, los proveedores</a:t>
                      </a:r>
                      <a:endParaRPr sz="1200" u="none" strike="noStrike" cap="none" dirty="0">
                        <a:latin typeface="Arial"/>
                        <a:ea typeface="Arial"/>
                        <a:cs typeface="Arial"/>
                        <a:sym typeface="Arial"/>
                      </a:endParaRPr>
                    </a:p>
                  </a:txBody>
                  <a:tcPr marL="91450" marR="91450" marT="45725" marB="45725">
                    <a:lnR w="12700" cap="flat" cmpd="sng" algn="ctr">
                      <a:solidFill>
                        <a:schemeClr val="tx1"/>
                      </a:solidFill>
                      <a:prstDash val="solid"/>
                      <a:round/>
                      <a:headEnd type="none" w="med" len="med"/>
                      <a:tailEnd type="none" w="med" len="med"/>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extLst>
                  <a:ext uri="{0D108BD9-81ED-4DB2-BD59-A6C34878D82A}">
                    <a16:rowId xmlns:a16="http://schemas.microsoft.com/office/drawing/2014/main" val="24380486"/>
                  </a:ext>
                </a:extLst>
              </a:tr>
              <a:tr h="497733">
                <a:tc>
                  <a:txBody>
                    <a:bodyPr/>
                    <a:lstStyle/>
                    <a:p>
                      <a:pPr marL="0" marR="0" lvl="0" indent="0" algn="l" rtl="0">
                        <a:lnSpc>
                          <a:spcPct val="100000"/>
                        </a:lnSpc>
                        <a:spcBef>
                          <a:spcPts val="0"/>
                        </a:spcBef>
                        <a:spcAft>
                          <a:spcPts val="0"/>
                        </a:spcAft>
                        <a:buClr>
                          <a:srgbClr val="000000"/>
                        </a:buClr>
                        <a:buSzPts val="1200"/>
                        <a:buFont typeface="Arial"/>
                        <a:buNone/>
                      </a:pPr>
                      <a:r>
                        <a:rPr lang="es-ES" sz="1200" b="1" u="none" strike="noStrike" cap="none" dirty="0">
                          <a:latin typeface="Arial"/>
                          <a:ea typeface="Arial"/>
                          <a:cs typeface="Arial"/>
                          <a:sym typeface="Arial"/>
                        </a:rPr>
                        <a:t>3.4. Dimensión de la solución</a:t>
                      </a:r>
                      <a:endParaRPr sz="1200" b="1" u="none" strike="noStrike" cap="none"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L w="12700" cap="flat" cmpd="sng" algn="ctr">
                      <a:solidFill>
                        <a:schemeClr val="dk1"/>
                      </a:solidFill>
                      <a:prstDash val="solid"/>
                      <a:round/>
                      <a:headEnd type="none" w="sm" len="sm"/>
                      <a:tailEnd type="none" w="sm" len="sm"/>
                    </a:lnL>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R w="12700" cap="flat" cmpd="sng" algn="ctr">
                      <a:solidFill>
                        <a:schemeClr val="tx1"/>
                      </a:solidFill>
                      <a:prstDash val="solid"/>
                      <a:round/>
                      <a:headEnd type="none" w="med" len="med"/>
                      <a:tailEnd type="none" w="med" len="med"/>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extLst>
                  <a:ext uri="{0D108BD9-81ED-4DB2-BD59-A6C34878D82A}">
                    <a16:rowId xmlns:a16="http://schemas.microsoft.com/office/drawing/2014/main" val="57383330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gf5d4889c68_0_12"/>
          <p:cNvPicPr preferRelativeResize="0"/>
          <p:nvPr/>
        </p:nvPicPr>
        <p:blipFill rotWithShape="1">
          <a:blip r:embed="rId3">
            <a:alphaModFix/>
          </a:blip>
          <a:srcRect t="78783" b="16405"/>
          <a:stretch/>
        </p:blipFill>
        <p:spPr>
          <a:xfrm>
            <a:off x="0" y="6408057"/>
            <a:ext cx="12192000" cy="449943"/>
          </a:xfrm>
          <a:prstGeom prst="rect">
            <a:avLst/>
          </a:prstGeom>
          <a:noFill/>
          <a:ln>
            <a:noFill/>
          </a:ln>
        </p:spPr>
      </p:pic>
      <p:sp>
        <p:nvSpPr>
          <p:cNvPr id="116" name="Google Shape;116;gf5d4889c68_0_1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6</a:t>
            </a:fld>
            <a:endParaRPr/>
          </a:p>
        </p:txBody>
      </p:sp>
      <p:sp>
        <p:nvSpPr>
          <p:cNvPr id="117" name="Google Shape;117;gf5d4889c68_0_12"/>
          <p:cNvSpPr txBox="1"/>
          <p:nvPr/>
        </p:nvSpPr>
        <p:spPr>
          <a:xfrm>
            <a:off x="0" y="60894"/>
            <a:ext cx="12192000" cy="702000"/>
          </a:xfrm>
          <a:prstGeom prst="rect">
            <a:avLst/>
          </a:prstGeom>
          <a:noFill/>
          <a:ln>
            <a:noFill/>
          </a:ln>
        </p:spPr>
        <p:txBody>
          <a:bodyPr spcFirstLastPara="1" wrap="square" lIns="91425" tIns="45700" rIns="91425" bIns="45700" anchor="ctr" anchorCtr="0">
            <a:spAutoFit/>
          </a:bodyPr>
          <a:lstStyle/>
          <a:p>
            <a:pPr marL="0" marR="0" lvl="0" indent="0" algn="l" rtl="0">
              <a:lnSpc>
                <a:spcPct val="90000"/>
              </a:lnSpc>
              <a:spcBef>
                <a:spcPts val="0"/>
              </a:spcBef>
              <a:spcAft>
                <a:spcPts val="0"/>
              </a:spcAft>
              <a:buClr>
                <a:srgbClr val="29ABE2"/>
              </a:buClr>
              <a:buSzPts val="4400"/>
              <a:buFont typeface="Arial"/>
              <a:buNone/>
            </a:pPr>
            <a:r>
              <a:rPr lang="es-ES" sz="4400" b="1" i="0" u="none" strike="noStrike" cap="none" dirty="0">
                <a:solidFill>
                  <a:srgbClr val="29ABE2"/>
                </a:solidFill>
                <a:latin typeface="Arial"/>
                <a:ea typeface="Arial"/>
                <a:cs typeface="Arial"/>
                <a:sym typeface="Arial"/>
              </a:rPr>
              <a:t>3. Cadena de Valor</a:t>
            </a:r>
            <a:endParaRPr sz="4800" b="0" i="0" u="none" strike="noStrike" cap="none" dirty="0">
              <a:solidFill>
                <a:srgbClr val="29ABE2"/>
              </a:solidFill>
              <a:latin typeface="Arial"/>
              <a:ea typeface="Arial"/>
              <a:cs typeface="Arial"/>
              <a:sym typeface="Arial"/>
            </a:endParaRPr>
          </a:p>
        </p:txBody>
      </p:sp>
      <p:graphicFrame>
        <p:nvGraphicFramePr>
          <p:cNvPr id="118" name="Google Shape;118;gf5d4889c68_0_12"/>
          <p:cNvGraphicFramePr/>
          <p:nvPr>
            <p:extLst>
              <p:ext uri="{D42A27DB-BD31-4B8C-83A1-F6EECF244321}">
                <p14:modId xmlns:p14="http://schemas.microsoft.com/office/powerpoint/2010/main" val="4201564740"/>
              </p:ext>
            </p:extLst>
          </p:nvPr>
        </p:nvGraphicFramePr>
        <p:xfrm>
          <a:off x="166977" y="762625"/>
          <a:ext cx="11942860" cy="4076210"/>
        </p:xfrm>
        <a:graphic>
          <a:graphicData uri="http://schemas.openxmlformats.org/drawingml/2006/table">
            <a:tbl>
              <a:tblPr firstRow="1" bandRow="1">
                <a:noFill/>
                <a:tableStyleId>{4B4B124C-2625-4AB8-AF56-6332BF712F8E}</a:tableStyleId>
              </a:tblPr>
              <a:tblGrid>
                <a:gridCol w="1823586">
                  <a:extLst>
                    <a:ext uri="{9D8B030D-6E8A-4147-A177-3AD203B41FA5}">
                      <a16:colId xmlns:a16="http://schemas.microsoft.com/office/drawing/2014/main" val="20000"/>
                    </a:ext>
                  </a:extLst>
                </a:gridCol>
                <a:gridCol w="1802209">
                  <a:extLst>
                    <a:ext uri="{9D8B030D-6E8A-4147-A177-3AD203B41FA5}">
                      <a16:colId xmlns:a16="http://schemas.microsoft.com/office/drawing/2014/main" val="20001"/>
                    </a:ext>
                  </a:extLst>
                </a:gridCol>
                <a:gridCol w="1423284">
                  <a:extLst>
                    <a:ext uri="{9D8B030D-6E8A-4147-A177-3AD203B41FA5}">
                      <a16:colId xmlns:a16="http://schemas.microsoft.com/office/drawing/2014/main" val="20002"/>
                    </a:ext>
                  </a:extLst>
                </a:gridCol>
                <a:gridCol w="1987826">
                  <a:extLst>
                    <a:ext uri="{9D8B030D-6E8A-4147-A177-3AD203B41FA5}">
                      <a16:colId xmlns:a16="http://schemas.microsoft.com/office/drawing/2014/main" val="20003"/>
                    </a:ext>
                  </a:extLst>
                </a:gridCol>
                <a:gridCol w="1781092">
                  <a:extLst>
                    <a:ext uri="{9D8B030D-6E8A-4147-A177-3AD203B41FA5}">
                      <a16:colId xmlns:a16="http://schemas.microsoft.com/office/drawing/2014/main" val="20004"/>
                    </a:ext>
                  </a:extLst>
                </a:gridCol>
                <a:gridCol w="1510779">
                  <a:extLst>
                    <a:ext uri="{9D8B030D-6E8A-4147-A177-3AD203B41FA5}">
                      <a16:colId xmlns:a16="http://schemas.microsoft.com/office/drawing/2014/main" val="20005"/>
                    </a:ext>
                  </a:extLst>
                </a:gridCol>
                <a:gridCol w="1614084">
                  <a:extLst>
                    <a:ext uri="{9D8B030D-6E8A-4147-A177-3AD203B41FA5}">
                      <a16:colId xmlns:a16="http://schemas.microsoft.com/office/drawing/2014/main" val="20006"/>
                    </a:ext>
                  </a:extLst>
                </a:gridCol>
              </a:tblGrid>
              <a:tr h="328325">
                <a:tc>
                  <a:txBody>
                    <a:bodyPr/>
                    <a:lstStyle/>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Arial"/>
                        <a:ea typeface="Arial"/>
                        <a:cs typeface="Arial"/>
                        <a:sym typeface="Arial"/>
                      </a:endParaRPr>
                    </a:p>
                  </a:txBody>
                  <a:tcPr marL="91450" marR="91450" marT="45725" marB="45725">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tc gridSpan="6">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COMPONENTES CADENA DE VALOR</a:t>
                      </a:r>
                      <a:endParaRPr sz="1400" u="none" strike="noStrike" cap="none" dirty="0">
                        <a:solidFill>
                          <a:schemeClr val="bg1"/>
                        </a:solidFill>
                      </a:endParaRPr>
                    </a:p>
                  </a:txBody>
                  <a:tcPr marL="91450" marR="91450" marT="45725" marB="45725" anchor="ctr">
                    <a:lnL w="12700" cap="flat" cmpd="sng">
                      <a:solidFill>
                        <a:schemeClr val="dk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32775">
                <a:tc>
                  <a:txBody>
                    <a:bodyPr/>
                    <a:lstStyle/>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Arial"/>
                        <a:ea typeface="Arial"/>
                        <a:cs typeface="Arial"/>
                        <a:sym typeface="Arial"/>
                      </a:endParaRPr>
                    </a:p>
                  </a:txBody>
                  <a:tcPr marL="91450" marR="91450" marT="45725" marB="45725">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Suministro (Autoproducción)</a:t>
                      </a:r>
                      <a:endParaRPr sz="1400" u="none" strike="noStrike" cap="none" dirty="0">
                        <a:solidFill>
                          <a:schemeClr val="bg1"/>
                        </a:solidFill>
                      </a:endParaRPr>
                    </a:p>
                  </a:txBody>
                  <a:tcPr marL="91450" marR="91450" marT="45725" marB="45725" anchor="ctr">
                    <a:lnL w="12700" cap="flat" cmpd="sng">
                      <a:solidFill>
                        <a:schemeClr val="dk1"/>
                      </a:solidFill>
                      <a:prstDash val="solid"/>
                      <a:round/>
                      <a:headEnd type="none" w="sm" len="sm"/>
                      <a:tailEnd type="none" w="sm" len="sm"/>
                    </a:lnL>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Suministro (Externo)</a:t>
                      </a:r>
                      <a:endParaRPr sz="1400" u="none" strike="noStrike" cap="none" dirty="0">
                        <a:solidFill>
                          <a:schemeClr val="bg1"/>
                        </a:solidFill>
                      </a:endParaRPr>
                    </a:p>
                  </a:txBody>
                  <a:tcPr marL="91450" marR="91450" marT="45725" marB="45725" anchor="ctr">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Acondicionamiento</a:t>
                      </a:r>
                      <a:endParaRPr sz="1400" u="none" strike="noStrike" cap="none" dirty="0">
                        <a:solidFill>
                          <a:schemeClr val="bg1"/>
                        </a:solidFill>
                      </a:endParaRPr>
                    </a:p>
                    <a:p>
                      <a:pPr marL="0" marR="0" lvl="0" indent="0" algn="ctr" rtl="0">
                        <a:lnSpc>
                          <a:spcPct val="100000"/>
                        </a:lnSpc>
                        <a:spcBef>
                          <a:spcPts val="0"/>
                        </a:spcBef>
                        <a:spcAft>
                          <a:spcPts val="0"/>
                        </a:spcAft>
                        <a:buClr>
                          <a:srgbClr val="000000"/>
                        </a:buClr>
                        <a:buSzPts val="1400"/>
                        <a:buFont typeface="Arial"/>
                        <a:buNone/>
                      </a:pPr>
                      <a:endParaRPr sz="1400" b="1" u="none" strike="noStrike" cap="none" dirty="0">
                        <a:solidFill>
                          <a:schemeClr val="bg1"/>
                        </a:solidFill>
                        <a:latin typeface="Arial"/>
                        <a:ea typeface="Arial"/>
                        <a:cs typeface="Arial"/>
                        <a:sym typeface="Arial"/>
                      </a:endParaRPr>
                    </a:p>
                  </a:txBody>
                  <a:tcPr marL="91450" marR="91450" marT="45725" marB="45725" anchor="ctr">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Almacenamiento</a:t>
                      </a:r>
                      <a:endParaRPr sz="1400" u="none" strike="noStrike" cap="none" dirty="0">
                        <a:solidFill>
                          <a:schemeClr val="bg1"/>
                        </a:solidFill>
                      </a:endParaRPr>
                    </a:p>
                  </a:txBody>
                  <a:tcPr marL="91450" marR="91450" marT="45725" marB="45725" anchor="ctr">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Distribución</a:t>
                      </a:r>
                      <a:endParaRPr sz="1400" u="none" strike="noStrike" cap="none" dirty="0">
                        <a:solidFill>
                          <a:schemeClr val="bg1"/>
                        </a:solidFill>
                      </a:endParaRPr>
                    </a:p>
                  </a:txBody>
                  <a:tcPr marL="91450" marR="91450" marT="45725" marB="45725" anchor="ctr">
                    <a:lnB w="12700" cap="flat" cmpd="sng">
                      <a:solidFill>
                        <a:schemeClr val="dk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rgbClr val="000000"/>
                        </a:buClr>
                        <a:buSzPts val="1400"/>
                        <a:buFont typeface="Arial"/>
                        <a:buNone/>
                      </a:pPr>
                      <a:r>
                        <a:rPr lang="es-ES" sz="1400" b="1" u="none" strike="noStrike" cap="none" dirty="0">
                          <a:solidFill>
                            <a:schemeClr val="bg1"/>
                          </a:solidFill>
                          <a:latin typeface="Arial"/>
                          <a:ea typeface="Arial"/>
                          <a:cs typeface="Arial"/>
                          <a:sym typeface="Arial"/>
                        </a:rPr>
                        <a:t>Consumo</a:t>
                      </a:r>
                      <a:endParaRPr sz="1400" u="none" strike="noStrike" cap="none" dirty="0">
                        <a:solidFill>
                          <a:schemeClr val="bg1"/>
                        </a:solidFill>
                      </a:endParaRPr>
                    </a:p>
                  </a:txBody>
                  <a:tcPr marL="91450" marR="91450" marT="45725" marB="45725" anchor="ctr">
                    <a:lnR w="12700" cap="flat" cmpd="sng" algn="ctr">
                      <a:solidFill>
                        <a:schemeClr val="tx1"/>
                      </a:solidFill>
                      <a:prstDash val="solid"/>
                      <a:round/>
                      <a:headEnd type="none" w="med" len="med"/>
                      <a:tailEnd type="none" w="med" len="med"/>
                    </a:lnR>
                    <a:lnB w="12700" cap="flat" cmpd="sng">
                      <a:solidFill>
                        <a:schemeClr val="dk1"/>
                      </a:solidFill>
                      <a:prstDash val="solid"/>
                      <a:round/>
                      <a:headEnd type="none" w="sm" len="sm"/>
                      <a:tailEnd type="none" w="sm" len="sm"/>
                    </a:lnB>
                    <a:solidFill>
                      <a:schemeClr val="accent1"/>
                    </a:solidFill>
                  </a:tcPr>
                </a:tc>
                <a:extLst>
                  <a:ext uri="{0D108BD9-81ED-4DB2-BD59-A6C34878D82A}">
                    <a16:rowId xmlns:a16="http://schemas.microsoft.com/office/drawing/2014/main" val="10001"/>
                  </a:ext>
                </a:extLst>
              </a:tr>
              <a:tr h="746200">
                <a:tc>
                  <a:txBody>
                    <a:bodyPr/>
                    <a:lstStyle/>
                    <a:p>
                      <a:pPr marL="0" marR="0" lvl="0" indent="0" algn="l" rtl="0">
                        <a:lnSpc>
                          <a:spcPct val="100000"/>
                        </a:lnSpc>
                        <a:spcBef>
                          <a:spcPts val="0"/>
                        </a:spcBef>
                        <a:spcAft>
                          <a:spcPts val="0"/>
                        </a:spcAft>
                        <a:buClr>
                          <a:srgbClr val="000000"/>
                        </a:buClr>
                        <a:buSzPts val="1200"/>
                        <a:buFont typeface="Arial"/>
                        <a:buNone/>
                      </a:pPr>
                      <a:r>
                        <a:rPr lang="es-ES" sz="1200" b="1" u="none" strike="noStrike" cap="none" dirty="0">
                          <a:latin typeface="Arial"/>
                          <a:ea typeface="Arial"/>
                          <a:cs typeface="Arial"/>
                          <a:sym typeface="Arial"/>
                        </a:rPr>
                        <a:t>3.5. Equipos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lang="en-US" sz="1200" u="none" strike="noStrike" cap="none" dirty="0">
                        <a:latin typeface="Arial"/>
                        <a:ea typeface="Arial"/>
                        <a:cs typeface="Arial"/>
                        <a:sym typeface="Arial"/>
                      </a:endParaRPr>
                    </a:p>
                  </a:txBody>
                  <a:tcPr marL="91450" marR="91450" marT="45725" marB="45725">
                    <a:lnL w="12700" cap="flat" cmpd="sng" algn="ctr">
                      <a:solidFill>
                        <a:schemeClr val="dk1"/>
                      </a:solidFill>
                      <a:prstDash val="solid"/>
                      <a:round/>
                      <a:headEnd type="none" w="sm" len="sm"/>
                      <a:tailEnd type="none" w="sm" len="sm"/>
                    </a:lnL>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200"/>
                        <a:buFont typeface="Arial"/>
                        <a:buNone/>
                      </a:pPr>
                      <a:endParaRPr lang="en-US" sz="1200" u="none" strike="noStrike" cap="none" dirty="0">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200"/>
                        <a:buFont typeface="Arial"/>
                        <a:buNone/>
                      </a:pPr>
                      <a:endParaRPr lang="en-US" sz="1200" u="none" strike="noStrike" cap="none" dirty="0">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lang="en-US" sz="1200" u="none" strike="noStrike" cap="none" dirty="0">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200"/>
                        <a:buFont typeface="Arial"/>
                        <a:buNone/>
                      </a:pPr>
                      <a:endParaRPr lang="en-US" sz="1600" u="none" strike="noStrike" cap="none" dirty="0">
                        <a:latin typeface="Arial"/>
                        <a:ea typeface="Arial"/>
                        <a:cs typeface="Arial"/>
                        <a:sym typeface="Arial"/>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lang="en-US" sz="1200" u="none" strike="noStrike" cap="none" dirty="0">
                        <a:latin typeface="Arial"/>
                        <a:ea typeface="Arial"/>
                        <a:cs typeface="Arial"/>
                        <a:sym typeface="Arial"/>
                      </a:endParaRPr>
                    </a:p>
                  </a:txBody>
                  <a:tcPr marL="91450" marR="91450" marT="45725" marB="45725">
                    <a:lnR w="12700" cap="flat" cmpd="sng" algn="ctr">
                      <a:solidFill>
                        <a:schemeClr val="tx1"/>
                      </a:solidFill>
                      <a:prstDash val="solid"/>
                      <a:round/>
                      <a:headEnd type="none" w="med" len="med"/>
                      <a:tailEnd type="none" w="med" len="med"/>
                    </a:lnR>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extLst>
                  <a:ext uri="{0D108BD9-81ED-4DB2-BD59-A6C34878D82A}">
                    <a16:rowId xmlns:a16="http://schemas.microsoft.com/office/drawing/2014/main" val="1954060150"/>
                  </a:ext>
                </a:extLst>
              </a:tr>
              <a:tr h="588833">
                <a:tc>
                  <a:txBody>
                    <a:bodyPr/>
                    <a:lstStyle/>
                    <a:p>
                      <a:pPr marL="0" marR="0" lvl="0" indent="0" algn="l" rtl="0">
                        <a:lnSpc>
                          <a:spcPct val="100000"/>
                        </a:lnSpc>
                        <a:spcBef>
                          <a:spcPts val="0"/>
                        </a:spcBef>
                        <a:spcAft>
                          <a:spcPts val="0"/>
                        </a:spcAft>
                        <a:buClr>
                          <a:srgbClr val="000000"/>
                        </a:buClr>
                        <a:buSzPts val="1200"/>
                        <a:buFont typeface="Arial"/>
                        <a:buNone/>
                      </a:pPr>
                      <a:r>
                        <a:rPr lang="es-ES" sz="1200" b="1" u="none" strike="noStrike" cap="none" dirty="0">
                          <a:latin typeface="+mj-lt"/>
                          <a:ea typeface="Arial"/>
                          <a:cs typeface="Arial"/>
                          <a:sym typeface="Arial"/>
                        </a:rPr>
                        <a:t>3.6. Especificaciones técnicas </a:t>
                      </a:r>
                      <a:endParaRPr sz="1200" b="1" u="none" strike="noStrike" cap="none" dirty="0">
                        <a:latin typeface="+mj-lt"/>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es-MX" sz="1200" u="none" strike="noStrike" cap="none" dirty="0">
                          <a:latin typeface="+mj-lt"/>
                          <a:ea typeface="Arial"/>
                          <a:cs typeface="Arial"/>
                          <a:sym typeface="Arial"/>
                        </a:rPr>
                        <a:t>Marca, modelo, potencia, producción de H2, presión de entrega, calidad</a:t>
                      </a:r>
                      <a:endParaRPr sz="1200" u="none" strike="noStrike" cap="none" dirty="0">
                        <a:latin typeface="+mj-lt"/>
                        <a:ea typeface="Arial"/>
                        <a:cs typeface="Arial"/>
                        <a:sym typeface="Arial"/>
                      </a:endParaRPr>
                    </a:p>
                  </a:txBody>
                  <a:tcPr marL="91450" marR="91450" marT="45725" marB="45725">
                    <a:lnL w="12700" cap="flat" cmpd="sng" algn="ctr">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es-MX" sz="1200" u="none" strike="noStrike" cap="none" dirty="0">
                          <a:latin typeface="+mj-lt"/>
                          <a:ea typeface="Arial"/>
                          <a:cs typeface="Arial"/>
                          <a:sym typeface="Arial"/>
                        </a:rPr>
                        <a:t>Flujo másico, calidad de H2 de suministro, presión </a:t>
                      </a:r>
                      <a:endParaRPr sz="1200" u="none" strike="noStrike" cap="none" dirty="0">
                        <a:latin typeface="+mj-lt"/>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es-MX" sz="1200" u="none" strike="noStrike" cap="none" dirty="0">
                          <a:latin typeface="+mj-lt"/>
                          <a:ea typeface="Arial"/>
                          <a:cs typeface="Arial"/>
                          <a:sym typeface="Arial"/>
                        </a:rPr>
                        <a:t>Indicar parámetros de los equipos requeridos para el tipo de acondicionamiento. Establecer la calidad y cantidad de H2 a la salida </a:t>
                      </a:r>
                      <a:endParaRPr sz="1200" u="none" strike="noStrike" cap="none" dirty="0">
                        <a:latin typeface="+mj-lt"/>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en-US" sz="1200" u="none" strike="noStrike" cap="none" dirty="0" err="1">
                          <a:latin typeface="+mj-lt"/>
                          <a:ea typeface="Arial"/>
                          <a:cs typeface="Arial"/>
                          <a:sym typeface="Arial"/>
                        </a:rPr>
                        <a:t>Volumen</a:t>
                      </a:r>
                      <a:r>
                        <a:rPr lang="en-US" sz="1200" u="none" strike="noStrike" cap="none" dirty="0">
                          <a:latin typeface="+mj-lt"/>
                          <a:ea typeface="Arial"/>
                          <a:cs typeface="Arial"/>
                          <a:sym typeface="Arial"/>
                        </a:rPr>
                        <a:t>, </a:t>
                      </a:r>
                      <a:r>
                        <a:rPr lang="en-US" sz="1200" u="none" strike="noStrike" cap="none" dirty="0" err="1">
                          <a:latin typeface="+mj-lt"/>
                          <a:ea typeface="Arial"/>
                          <a:cs typeface="Arial"/>
                          <a:sym typeface="Arial"/>
                        </a:rPr>
                        <a:t>presión</a:t>
                      </a:r>
                      <a:r>
                        <a:rPr lang="en-US" sz="1200" u="none" strike="noStrike" cap="none" dirty="0">
                          <a:latin typeface="+mj-lt"/>
                          <a:ea typeface="Arial"/>
                          <a:cs typeface="Arial"/>
                          <a:sym typeface="Arial"/>
                        </a:rPr>
                        <a:t>, </a:t>
                      </a:r>
                      <a:r>
                        <a:rPr lang="en-US" sz="1200" u="none" strike="noStrike" cap="none" dirty="0" err="1">
                          <a:latin typeface="+mj-lt"/>
                          <a:ea typeface="Arial"/>
                          <a:cs typeface="Arial"/>
                          <a:sym typeface="Arial"/>
                        </a:rPr>
                        <a:t>Características</a:t>
                      </a:r>
                      <a:r>
                        <a:rPr lang="en-US" sz="1200" u="none" strike="noStrike" cap="none" dirty="0">
                          <a:latin typeface="+mj-lt"/>
                          <a:ea typeface="Arial"/>
                          <a:cs typeface="Arial"/>
                          <a:sym typeface="Arial"/>
                        </a:rPr>
                        <a:t> del </a:t>
                      </a:r>
                      <a:r>
                        <a:rPr lang="en-US" sz="1200" u="none" strike="noStrike" cap="none" dirty="0" err="1">
                          <a:latin typeface="+mj-lt"/>
                          <a:ea typeface="Arial"/>
                          <a:cs typeface="Arial"/>
                          <a:sym typeface="Arial"/>
                        </a:rPr>
                        <a:t>almacenamiento</a:t>
                      </a:r>
                      <a:r>
                        <a:rPr lang="en-US" sz="1200" u="none" strike="noStrike" cap="none" dirty="0">
                          <a:latin typeface="+mj-lt"/>
                          <a:ea typeface="Arial"/>
                          <a:cs typeface="Arial"/>
                          <a:sym typeface="Arial"/>
                        </a:rPr>
                        <a:t> (</a:t>
                      </a:r>
                      <a:r>
                        <a:rPr lang="en-US" sz="1200" u="none" strike="noStrike" cap="none" dirty="0" err="1">
                          <a:latin typeface="+mj-lt"/>
                          <a:ea typeface="Arial"/>
                          <a:cs typeface="Arial"/>
                          <a:sym typeface="Arial"/>
                        </a:rPr>
                        <a:t>pensando</a:t>
                      </a:r>
                      <a:r>
                        <a:rPr lang="en-US" sz="1200" u="none" strike="noStrike" cap="none" dirty="0">
                          <a:latin typeface="+mj-lt"/>
                          <a:ea typeface="Arial"/>
                          <a:cs typeface="Arial"/>
                          <a:sym typeface="Arial"/>
                        </a:rPr>
                        <a:t> </a:t>
                      </a:r>
                      <a:r>
                        <a:rPr lang="en-US" sz="1200" u="none" strike="noStrike" cap="none" dirty="0" err="1">
                          <a:latin typeface="+mj-lt"/>
                          <a:ea typeface="Arial"/>
                          <a:cs typeface="Arial"/>
                          <a:sym typeface="Arial"/>
                        </a:rPr>
                        <a:t>en</a:t>
                      </a:r>
                      <a:r>
                        <a:rPr lang="en-US" sz="1200" u="none" strike="noStrike" cap="none" dirty="0">
                          <a:latin typeface="+mj-lt"/>
                          <a:ea typeface="Arial"/>
                          <a:cs typeface="Arial"/>
                          <a:sym typeface="Arial"/>
                        </a:rPr>
                        <a:t> </a:t>
                      </a:r>
                      <a:r>
                        <a:rPr lang="en-US" sz="1200" u="none" strike="noStrike" cap="none" dirty="0" err="1">
                          <a:latin typeface="+mj-lt"/>
                          <a:ea typeface="Arial"/>
                          <a:cs typeface="Arial"/>
                          <a:sym typeface="Arial"/>
                        </a:rPr>
                        <a:t>tipos</a:t>
                      </a:r>
                      <a:r>
                        <a:rPr lang="en-US" sz="1200" u="none" strike="noStrike" cap="none" dirty="0">
                          <a:latin typeface="+mj-lt"/>
                          <a:ea typeface="Arial"/>
                          <a:cs typeface="Arial"/>
                          <a:sym typeface="Arial"/>
                        </a:rPr>
                        <a:t> de </a:t>
                      </a:r>
                      <a:r>
                        <a:rPr lang="en-US" sz="1200" u="none" strike="noStrike" cap="none" dirty="0" err="1">
                          <a:latin typeface="+mj-lt"/>
                          <a:ea typeface="Arial"/>
                          <a:cs typeface="Arial"/>
                          <a:sym typeface="Arial"/>
                        </a:rPr>
                        <a:t>tk</a:t>
                      </a:r>
                      <a:r>
                        <a:rPr lang="en-US" sz="1200" u="none" strike="noStrike" cap="none" dirty="0">
                          <a:latin typeface="+mj-lt"/>
                          <a:ea typeface="Arial"/>
                          <a:cs typeface="Arial"/>
                          <a:sym typeface="Arial"/>
                        </a:rPr>
                        <a:t> I,II,III,IV, </a:t>
                      </a:r>
                      <a:r>
                        <a:rPr lang="en-US" sz="1200" u="none" strike="noStrike" cap="none" dirty="0" err="1">
                          <a:latin typeface="+mj-lt"/>
                          <a:ea typeface="Arial"/>
                          <a:cs typeface="Arial"/>
                          <a:sym typeface="Arial"/>
                        </a:rPr>
                        <a:t>otro</a:t>
                      </a:r>
                      <a:r>
                        <a:rPr lang="en-US" sz="1200" u="none" strike="noStrike" cap="none" dirty="0">
                          <a:latin typeface="+mj-lt"/>
                          <a:ea typeface="Arial"/>
                          <a:cs typeface="Arial"/>
                          <a:sym typeface="Arial"/>
                        </a:rPr>
                        <a:t>,)</a:t>
                      </a: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solidFill>
                      <a:schemeClr val="accent1">
                        <a:lumMod val="40000"/>
                        <a:lumOff val="60000"/>
                      </a:schemeClr>
                    </a:solidFill>
                  </a:tcPr>
                </a:tc>
                <a:tc>
                  <a:txBody>
                    <a:bodyPr/>
                    <a:lstStyle/>
                    <a:p>
                      <a:pPr marL="0" marR="0" lvl="0" indent="0" algn="l" rtl="0">
                        <a:lnSpc>
                          <a:spcPct val="100000"/>
                        </a:lnSpc>
                        <a:spcBef>
                          <a:spcPts val="0"/>
                        </a:spcBef>
                        <a:spcAft>
                          <a:spcPts val="0"/>
                        </a:spcAft>
                        <a:buClr>
                          <a:schemeClr val="dk1"/>
                        </a:buClr>
                        <a:buSzPts val="1200"/>
                        <a:buFont typeface="Arial"/>
                        <a:buNone/>
                      </a:pPr>
                      <a:r>
                        <a:rPr lang="en-US" sz="1200" u="none" strike="noStrike" cap="none" dirty="0">
                          <a:latin typeface="+mj-lt"/>
                        </a:rPr>
                        <a:t>Tipo de material, </a:t>
                      </a:r>
                      <a:r>
                        <a:rPr lang="en-US" sz="1200" u="none" strike="noStrike" cap="none" dirty="0" err="1">
                          <a:latin typeface="+mj-lt"/>
                        </a:rPr>
                        <a:t>requerimientos</a:t>
                      </a:r>
                      <a:r>
                        <a:rPr lang="en-US" sz="1200" u="none" strike="noStrike" cap="none" dirty="0">
                          <a:latin typeface="+mj-lt"/>
                        </a:rPr>
                        <a:t> </a:t>
                      </a:r>
                      <a:r>
                        <a:rPr lang="en-US" sz="1200" u="none" strike="noStrike" cap="none" dirty="0" err="1">
                          <a:latin typeface="+mj-lt"/>
                        </a:rPr>
                        <a:t>generales</a:t>
                      </a:r>
                      <a:r>
                        <a:rPr lang="en-US" sz="1200" u="none" strike="noStrike" cap="none" dirty="0">
                          <a:latin typeface="+mj-lt"/>
                        </a:rPr>
                        <a:t> de </a:t>
                      </a:r>
                      <a:r>
                        <a:rPr lang="en-US" sz="1200" u="none" strike="noStrike" cap="none" dirty="0" err="1">
                          <a:latin typeface="+mj-lt"/>
                        </a:rPr>
                        <a:t>ductos</a:t>
                      </a:r>
                      <a:endParaRPr lang="en-US" sz="1200" u="none" strike="noStrike" cap="none" dirty="0">
                        <a:latin typeface="+mj-lt"/>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es-MX" sz="1200" u="none" strike="noStrike" cap="none" dirty="0">
                          <a:latin typeface="+mj-lt"/>
                          <a:ea typeface="Arial"/>
                          <a:cs typeface="Arial"/>
                          <a:sym typeface="Arial"/>
                        </a:rPr>
                        <a:t>Proveedor típico y características técnicas requeridas en el piloto así también las especificaciones de calidad de H2 requerido</a:t>
                      </a:r>
                      <a:endParaRPr sz="1200" u="none" strike="noStrike" cap="none" dirty="0">
                        <a:latin typeface="+mj-lt"/>
                        <a:ea typeface="Arial"/>
                        <a:cs typeface="Arial"/>
                        <a:sym typeface="Arial"/>
                      </a:endParaRPr>
                    </a:p>
                  </a:txBody>
                  <a:tcPr marL="91450" marR="91450" marT="45725" marB="45725">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solidFill>
                      <a:schemeClr val="accent1">
                        <a:lumMod val="40000"/>
                        <a:lumOff val="60000"/>
                      </a:schemeClr>
                    </a:solidFill>
                  </a:tcPr>
                </a:tc>
                <a:extLst>
                  <a:ext uri="{0D108BD9-81ED-4DB2-BD59-A6C34878D82A}">
                    <a16:rowId xmlns:a16="http://schemas.microsoft.com/office/drawing/2014/main" val="2833741138"/>
                  </a:ext>
                </a:extLst>
              </a:tr>
              <a:tr h="321206">
                <a:tc>
                  <a:txBody>
                    <a:bodyPr/>
                    <a:lstStyle/>
                    <a:p>
                      <a:pPr marL="0" marR="0" lvl="0" indent="0" algn="l" rtl="0">
                        <a:lnSpc>
                          <a:spcPct val="100000"/>
                        </a:lnSpc>
                        <a:spcBef>
                          <a:spcPts val="0"/>
                        </a:spcBef>
                        <a:spcAft>
                          <a:spcPts val="0"/>
                        </a:spcAft>
                        <a:buClr>
                          <a:srgbClr val="000000"/>
                        </a:buClr>
                        <a:buSzPts val="1200"/>
                        <a:buFont typeface="Arial"/>
                        <a:buNone/>
                      </a:pPr>
                      <a:r>
                        <a:rPr lang="es-ES" sz="1200" b="1" u="none" strike="noStrike" cap="none" dirty="0">
                          <a:latin typeface="Arial"/>
                          <a:ea typeface="Arial"/>
                          <a:cs typeface="Arial"/>
                          <a:sym typeface="Arial"/>
                        </a:rPr>
                        <a:t>3.7. Disponibilidad en Chile</a:t>
                      </a:r>
                      <a:endParaRPr dirty="0"/>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L w="12700" cap="flat" cmpd="sng" algn="ctr">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extLst>
                  <a:ext uri="{0D108BD9-81ED-4DB2-BD59-A6C34878D82A}">
                    <a16:rowId xmlns:a16="http://schemas.microsoft.com/office/drawing/2014/main" val="2477159228"/>
                  </a:ext>
                </a:extLst>
              </a:tr>
              <a:tr h="302923">
                <a:tc>
                  <a:txBody>
                    <a:bodyPr/>
                    <a:lstStyle/>
                    <a:p>
                      <a:pPr marL="0" marR="0" lvl="0" indent="0" algn="l" rtl="0">
                        <a:lnSpc>
                          <a:spcPct val="100000"/>
                        </a:lnSpc>
                        <a:spcBef>
                          <a:spcPts val="0"/>
                        </a:spcBef>
                        <a:spcAft>
                          <a:spcPts val="0"/>
                        </a:spcAft>
                        <a:buClr>
                          <a:srgbClr val="000000"/>
                        </a:buClr>
                        <a:buSzPts val="1200"/>
                        <a:buFont typeface="Arial"/>
                        <a:buNone/>
                      </a:pPr>
                      <a:r>
                        <a:rPr lang="es-ES" sz="1200" b="1" u="none" strike="noStrike" cap="none" dirty="0">
                          <a:latin typeface="Arial"/>
                          <a:ea typeface="Arial"/>
                          <a:cs typeface="Arial"/>
                          <a:sym typeface="Arial"/>
                        </a:rPr>
                        <a:t>3.8. Tiempo de Adquisición (meses)</a:t>
                      </a:r>
                      <a:endParaRPr dirty="0"/>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L w="12700" cap="flat" cmpd="sng" algn="ctr">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T w="12700" cap="flat" cmpd="sng">
                      <a:solidFill>
                        <a:schemeClr val="dk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200" u="none" strike="noStrike" cap="none" dirty="0">
                        <a:latin typeface="Arial"/>
                        <a:ea typeface="Arial"/>
                        <a:cs typeface="Arial"/>
                        <a:sym typeface="Arial"/>
                      </a:endParaRPr>
                    </a:p>
                  </a:txBody>
                  <a:tcPr marL="91450" marR="91450" marT="45725" marB="45725">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310952444"/>
                  </a:ext>
                </a:extLst>
              </a:tr>
            </a:tbl>
          </a:graphicData>
        </a:graphic>
      </p:graphicFrame>
    </p:spTree>
    <p:extLst>
      <p:ext uri="{BB962C8B-B14F-4D97-AF65-F5344CB8AC3E}">
        <p14:creationId xmlns:p14="http://schemas.microsoft.com/office/powerpoint/2010/main" val="2504066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23"/>
        <p:cNvGrpSpPr/>
        <p:nvPr/>
      </p:nvGrpSpPr>
      <p:grpSpPr>
        <a:xfrm>
          <a:off x="0" y="0"/>
          <a:ext cx="0" cy="0"/>
          <a:chOff x="0" y="0"/>
          <a:chExt cx="0" cy="0"/>
        </a:xfrm>
      </p:grpSpPr>
      <p:pic>
        <p:nvPicPr>
          <p:cNvPr id="124" name="Google Shape;124;p3"/>
          <p:cNvPicPr preferRelativeResize="0"/>
          <p:nvPr/>
        </p:nvPicPr>
        <p:blipFill rotWithShape="1">
          <a:blip r:embed="rId3">
            <a:alphaModFix/>
          </a:blip>
          <a:srcRect t="78783" b="16407"/>
          <a:stretch/>
        </p:blipFill>
        <p:spPr>
          <a:xfrm>
            <a:off x="0" y="6408057"/>
            <a:ext cx="12192000" cy="449943"/>
          </a:xfrm>
          <a:prstGeom prst="rect">
            <a:avLst/>
          </a:prstGeom>
          <a:noFill/>
          <a:ln>
            <a:noFill/>
          </a:ln>
        </p:spPr>
      </p:pic>
      <p:sp>
        <p:nvSpPr>
          <p:cNvPr id="125" name="Google Shape;125;p3"/>
          <p:cNvSpPr txBox="1">
            <a:spLocks noGrp="1"/>
          </p:cNvSpPr>
          <p:nvPr>
            <p:ph type="title"/>
          </p:nvPr>
        </p:nvSpPr>
        <p:spPr>
          <a:xfrm>
            <a:off x="0" y="78635"/>
            <a:ext cx="10515600" cy="757130"/>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29ABE2"/>
              </a:buClr>
              <a:buSzPts val="4800"/>
              <a:buFont typeface="Arial"/>
              <a:buNone/>
            </a:pPr>
            <a:r>
              <a:rPr lang="es-ES" sz="4800" b="1" dirty="0">
                <a:solidFill>
                  <a:srgbClr val="29ABE2"/>
                </a:solidFill>
                <a:latin typeface="Arial"/>
                <a:ea typeface="Arial"/>
                <a:cs typeface="Arial"/>
                <a:sym typeface="Arial"/>
              </a:rPr>
              <a:t>4. Presupuesto del Proyecto</a:t>
            </a:r>
            <a:endParaRPr dirty="0"/>
          </a:p>
        </p:txBody>
      </p:sp>
      <p:sp>
        <p:nvSpPr>
          <p:cNvPr id="126" name="Google Shape;1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7</a:t>
            </a:fld>
            <a:endParaRPr/>
          </a:p>
        </p:txBody>
      </p:sp>
      <p:sp>
        <p:nvSpPr>
          <p:cNvPr id="127" name="Google Shape;127;p3"/>
          <p:cNvSpPr txBox="1">
            <a:spLocks noGrp="1"/>
          </p:cNvSpPr>
          <p:nvPr>
            <p:ph type="body" idx="1"/>
          </p:nvPr>
        </p:nvSpPr>
        <p:spPr>
          <a:xfrm>
            <a:off x="189744" y="835765"/>
            <a:ext cx="10515600" cy="2031295"/>
          </a:xfrm>
          <a:prstGeom prst="rect">
            <a:avLst/>
          </a:prstGeom>
          <a:noFill/>
          <a:ln>
            <a:noFill/>
          </a:ln>
        </p:spPr>
        <p:txBody>
          <a:bodyPr spcFirstLastPara="1" wrap="square" lIns="91425" tIns="91425" rIns="91425" bIns="91425" anchor="t" anchorCtr="0">
            <a:spAutoFit/>
          </a:bodyPr>
          <a:lstStyle/>
          <a:p>
            <a:pPr marL="0" indent="0">
              <a:lnSpc>
                <a:spcPct val="100000"/>
              </a:lnSpc>
              <a:spcBef>
                <a:spcPts val="0"/>
              </a:spcBef>
              <a:buClr>
                <a:srgbClr val="000000"/>
              </a:buClr>
              <a:buSzPct val="100000"/>
              <a:buNone/>
            </a:pPr>
            <a:r>
              <a:rPr lang="es-ES" sz="2400" dirty="0">
                <a:solidFill>
                  <a:srgbClr val="000000"/>
                </a:solidFill>
                <a:latin typeface="Arial" panose="020B0604020202020204" pitchFamily="34" charset="0"/>
                <a:cs typeface="Arial" panose="020B0604020202020204" pitchFamily="34" charset="0"/>
                <a:sym typeface="Arial"/>
              </a:rPr>
              <a:t>4.1.	Presentar costo total de proyecto</a:t>
            </a:r>
          </a:p>
          <a:p>
            <a:pPr marL="342900">
              <a:lnSpc>
                <a:spcPct val="100000"/>
              </a:lnSpc>
              <a:spcBef>
                <a:spcPts val="0"/>
              </a:spcBef>
              <a:buClr>
                <a:srgbClr val="000000"/>
              </a:buClr>
              <a:buSzPct val="100000"/>
              <a:buFont typeface="Arial" panose="020B0604020202020204" pitchFamily="34" charset="0"/>
            </a:pPr>
            <a:endParaRPr sz="2400" dirty="0">
              <a:solidFill>
                <a:srgbClr val="000000"/>
              </a:solidFill>
              <a:latin typeface="Arial" panose="020B0604020202020204" pitchFamily="34" charset="0"/>
              <a:cs typeface="Arial" panose="020B0604020202020204" pitchFamily="34" charset="0"/>
              <a:sym typeface="Arial"/>
            </a:endParaRPr>
          </a:p>
          <a:p>
            <a:pPr marL="0" indent="0">
              <a:lnSpc>
                <a:spcPct val="100000"/>
              </a:lnSpc>
              <a:spcBef>
                <a:spcPts val="0"/>
              </a:spcBef>
              <a:buClr>
                <a:srgbClr val="000000"/>
              </a:buClr>
              <a:buSzPct val="100000"/>
              <a:buNone/>
            </a:pPr>
            <a:r>
              <a:rPr lang="es-ES" sz="2400" dirty="0">
                <a:solidFill>
                  <a:srgbClr val="000000"/>
                </a:solidFill>
                <a:latin typeface="Arial" panose="020B0604020202020204" pitchFamily="34" charset="0"/>
                <a:cs typeface="Arial" panose="020B0604020202020204" pitchFamily="34" charset="0"/>
                <a:sym typeface="Arial"/>
              </a:rPr>
              <a:t>4.2.	Monto del cofinanciamiento solicitado</a:t>
            </a:r>
          </a:p>
          <a:p>
            <a:pPr marL="342900">
              <a:lnSpc>
                <a:spcPct val="100000"/>
              </a:lnSpc>
              <a:spcBef>
                <a:spcPts val="0"/>
              </a:spcBef>
              <a:buClr>
                <a:srgbClr val="000000"/>
              </a:buClr>
              <a:buSzPct val="100000"/>
              <a:buFont typeface="Arial" panose="020B0604020202020204" pitchFamily="34" charset="0"/>
            </a:pPr>
            <a:endParaRPr sz="2400" dirty="0">
              <a:solidFill>
                <a:srgbClr val="000000"/>
              </a:solidFill>
              <a:latin typeface="Arial" panose="020B0604020202020204" pitchFamily="34" charset="0"/>
              <a:cs typeface="Arial" panose="020B0604020202020204" pitchFamily="34" charset="0"/>
              <a:sym typeface="Arial"/>
            </a:endParaRPr>
          </a:p>
          <a:p>
            <a:pPr marL="0" indent="0">
              <a:lnSpc>
                <a:spcPct val="100000"/>
              </a:lnSpc>
              <a:spcBef>
                <a:spcPts val="0"/>
              </a:spcBef>
              <a:buClr>
                <a:srgbClr val="000000"/>
              </a:buClr>
              <a:buSzPct val="100000"/>
              <a:buNone/>
            </a:pPr>
            <a:r>
              <a:rPr lang="es-ES" sz="2400" dirty="0">
                <a:solidFill>
                  <a:srgbClr val="000000"/>
                </a:solidFill>
                <a:latin typeface="Arial" panose="020B0604020202020204" pitchFamily="34" charset="0"/>
                <a:cs typeface="Arial" panose="020B0604020202020204" pitchFamily="34" charset="0"/>
                <a:sym typeface="Arial"/>
              </a:rPr>
              <a:t>4.3.	Plan para financiar el porcentaje no financiado por la Agencia</a:t>
            </a:r>
            <a:endParaRPr sz="2400" dirty="0">
              <a:solidFill>
                <a:srgbClr val="000000"/>
              </a:solidFill>
              <a:latin typeface="Arial" panose="020B0604020202020204" pitchFamily="34" charset="0"/>
              <a:cs typeface="Arial" panose="020B0604020202020204" pitchFamily="34" charset="0"/>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pic>
        <p:nvPicPr>
          <p:cNvPr id="132" name="Google Shape;132;p4"/>
          <p:cNvPicPr preferRelativeResize="0"/>
          <p:nvPr/>
        </p:nvPicPr>
        <p:blipFill rotWithShape="1">
          <a:blip r:embed="rId3">
            <a:alphaModFix/>
          </a:blip>
          <a:srcRect t="78783" b="16407"/>
          <a:stretch/>
        </p:blipFill>
        <p:spPr>
          <a:xfrm>
            <a:off x="0" y="6408057"/>
            <a:ext cx="12192000" cy="449943"/>
          </a:xfrm>
          <a:prstGeom prst="rect">
            <a:avLst/>
          </a:prstGeom>
          <a:noFill/>
          <a:ln>
            <a:noFill/>
          </a:ln>
        </p:spPr>
      </p:pic>
      <p:sp>
        <p:nvSpPr>
          <p:cNvPr id="133" name="Google Shape;133;p4"/>
          <p:cNvSpPr txBox="1">
            <a:spLocks noGrp="1"/>
          </p:cNvSpPr>
          <p:nvPr>
            <p:ph type="title"/>
          </p:nvPr>
        </p:nvSpPr>
        <p:spPr>
          <a:xfrm>
            <a:off x="0" y="136594"/>
            <a:ext cx="12192000" cy="646290"/>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29ABE2"/>
              </a:buClr>
              <a:buSzPts val="4400"/>
              <a:buFont typeface="Arial"/>
              <a:buNone/>
            </a:pPr>
            <a:r>
              <a:rPr lang="es-ES" sz="4000" b="1" dirty="0">
                <a:solidFill>
                  <a:srgbClr val="29ABE2"/>
                </a:solidFill>
                <a:latin typeface="Arial"/>
                <a:ea typeface="Arial"/>
                <a:cs typeface="Arial"/>
                <a:sym typeface="Arial"/>
              </a:rPr>
              <a:t>5. Ruta Crítica de Implementación y Operación </a:t>
            </a:r>
            <a:endParaRPr dirty="0">
              <a:solidFill>
                <a:srgbClr val="29ABE2"/>
              </a:solidFill>
              <a:latin typeface="Arial"/>
              <a:ea typeface="Arial"/>
              <a:cs typeface="Arial"/>
              <a:sym typeface="Arial"/>
            </a:endParaRPr>
          </a:p>
        </p:txBody>
      </p:sp>
      <p:sp>
        <p:nvSpPr>
          <p:cNvPr id="134" name="Google Shape;134;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latin typeface="+mj-lt"/>
              </a:rPr>
              <a:t>8</a:t>
            </a:fld>
            <a:endParaRPr>
              <a:latin typeface="+mj-lt"/>
            </a:endParaRPr>
          </a:p>
        </p:txBody>
      </p:sp>
      <p:sp>
        <p:nvSpPr>
          <p:cNvPr id="135" name="Google Shape;135;p4"/>
          <p:cNvSpPr txBox="1">
            <a:spLocks noGrp="1"/>
          </p:cNvSpPr>
          <p:nvPr>
            <p:ph type="body" idx="1"/>
          </p:nvPr>
        </p:nvSpPr>
        <p:spPr>
          <a:xfrm>
            <a:off x="144391" y="964020"/>
            <a:ext cx="11653806" cy="800189"/>
          </a:xfrm>
          <a:prstGeom prst="rect">
            <a:avLst/>
          </a:prstGeom>
          <a:noFill/>
          <a:ln>
            <a:noFill/>
          </a:ln>
        </p:spPr>
        <p:txBody>
          <a:bodyPr spcFirstLastPara="1" wrap="square" lIns="91425" tIns="91425" rIns="91425" bIns="91425" anchor="t" anchorCtr="0">
            <a:spAutoFit/>
          </a:bodyPr>
          <a:lstStyle/>
          <a:p>
            <a:pPr marL="0" indent="0">
              <a:lnSpc>
                <a:spcPct val="100000"/>
              </a:lnSpc>
              <a:spcBef>
                <a:spcPts val="0"/>
              </a:spcBef>
              <a:buClr>
                <a:srgbClr val="000000"/>
              </a:buClr>
              <a:buSzPct val="100000"/>
              <a:buNone/>
            </a:pPr>
            <a:r>
              <a:rPr lang="es-ES" sz="2000" dirty="0">
                <a:solidFill>
                  <a:srgbClr val="000000"/>
                </a:solidFill>
                <a:latin typeface="Arial" panose="020B0604020202020204" pitchFamily="34" charset="0"/>
                <a:cs typeface="Arial" panose="020B0604020202020204" pitchFamily="34" charset="0"/>
                <a:sym typeface="Arial"/>
              </a:rPr>
              <a:t>Descripción de las actividades necesarias para diseño, implementación, </a:t>
            </a:r>
            <a:r>
              <a:rPr lang="es-ES" sz="2000" dirty="0" err="1">
                <a:solidFill>
                  <a:srgbClr val="000000"/>
                </a:solidFill>
                <a:latin typeface="Arial" panose="020B0604020202020204" pitchFamily="34" charset="0"/>
                <a:cs typeface="Arial" panose="020B0604020202020204" pitchFamily="34" charset="0"/>
                <a:sym typeface="Arial"/>
              </a:rPr>
              <a:t>comisionamiento</a:t>
            </a:r>
            <a:r>
              <a:rPr lang="es-ES" sz="2000" dirty="0">
                <a:solidFill>
                  <a:srgbClr val="000000"/>
                </a:solidFill>
                <a:latin typeface="Arial" panose="020B0604020202020204" pitchFamily="34" charset="0"/>
                <a:cs typeface="Arial" panose="020B0604020202020204" pitchFamily="34" charset="0"/>
                <a:sym typeface="Arial"/>
              </a:rPr>
              <a:t> y operación del proyecto, considerando el tiempo de cada una</a:t>
            </a:r>
            <a:endParaRPr sz="1600" dirty="0">
              <a:solidFill>
                <a:srgbClr val="000000"/>
              </a:solidFill>
              <a:latin typeface="Arial" panose="020B0604020202020204" pitchFamily="34" charset="0"/>
              <a:cs typeface="Arial" panose="020B0604020202020204" pitchFamily="34" charset="0"/>
              <a:sym typeface="Arial"/>
            </a:endParaRPr>
          </a:p>
        </p:txBody>
      </p:sp>
      <p:graphicFrame>
        <p:nvGraphicFramePr>
          <p:cNvPr id="137" name="Google Shape;137;p4"/>
          <p:cNvGraphicFramePr/>
          <p:nvPr>
            <p:extLst>
              <p:ext uri="{D42A27DB-BD31-4B8C-83A1-F6EECF244321}">
                <p14:modId xmlns:p14="http://schemas.microsoft.com/office/powerpoint/2010/main" val="1185869341"/>
              </p:ext>
            </p:extLst>
          </p:nvPr>
        </p:nvGraphicFramePr>
        <p:xfrm>
          <a:off x="196388" y="2068455"/>
          <a:ext cx="11157412" cy="2331770"/>
        </p:xfrm>
        <a:graphic>
          <a:graphicData uri="http://schemas.openxmlformats.org/drawingml/2006/table">
            <a:tbl>
              <a:tblPr firstRow="1" bandRow="1">
                <a:noFill/>
                <a:tableStyleId>{4B4B124C-2625-4AB8-AF56-6332BF712F8E}</a:tableStyleId>
              </a:tblPr>
              <a:tblGrid>
                <a:gridCol w="3719137">
                  <a:extLst>
                    <a:ext uri="{9D8B030D-6E8A-4147-A177-3AD203B41FA5}">
                      <a16:colId xmlns:a16="http://schemas.microsoft.com/office/drawing/2014/main" val="20000"/>
                    </a:ext>
                  </a:extLst>
                </a:gridCol>
                <a:gridCol w="5377714">
                  <a:extLst>
                    <a:ext uri="{9D8B030D-6E8A-4147-A177-3AD203B41FA5}">
                      <a16:colId xmlns:a16="http://schemas.microsoft.com/office/drawing/2014/main" val="20001"/>
                    </a:ext>
                  </a:extLst>
                </a:gridCol>
                <a:gridCol w="2060561">
                  <a:extLst>
                    <a:ext uri="{9D8B030D-6E8A-4147-A177-3AD203B41FA5}">
                      <a16:colId xmlns:a16="http://schemas.microsoft.com/office/drawing/2014/main" val="3075069717"/>
                    </a:ext>
                  </a:extLst>
                </a:gridCol>
              </a:tblGrid>
              <a:tr h="370850">
                <a:tc>
                  <a:txBody>
                    <a:bodyPr/>
                    <a:lstStyle/>
                    <a:p>
                      <a:pPr marL="0" marR="0" lvl="0" indent="0" algn="l" rtl="0">
                        <a:lnSpc>
                          <a:spcPct val="100000"/>
                        </a:lnSpc>
                        <a:spcBef>
                          <a:spcPts val="0"/>
                        </a:spcBef>
                        <a:spcAft>
                          <a:spcPts val="0"/>
                        </a:spcAft>
                        <a:buNone/>
                      </a:pPr>
                      <a:r>
                        <a:rPr lang="es-ES" sz="2000" u="none" strike="noStrike" cap="none" dirty="0">
                          <a:latin typeface="+mj-lt"/>
                        </a:rPr>
                        <a:t>Elementos críticos</a:t>
                      </a:r>
                      <a:endParaRPr sz="2000" dirty="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s-ES" sz="2000" u="none" strike="noStrike" cap="none" dirty="0">
                          <a:latin typeface="+mj-lt"/>
                        </a:rPr>
                        <a:t>Descripción de las Actividades</a:t>
                      </a:r>
                      <a:endParaRPr sz="2000" dirty="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s-CL" sz="2000" dirty="0">
                          <a:latin typeface="+mj-lt"/>
                        </a:rPr>
                        <a:t>Tiempo de las Actividades</a:t>
                      </a:r>
                      <a:endParaRPr sz="2000" dirty="0">
                        <a:latin typeface="+mj-lt"/>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None/>
                      </a:pPr>
                      <a:r>
                        <a:rPr lang="es-ES" sz="1400" u="none" strike="noStrike" cap="none" dirty="0">
                          <a:latin typeface="Arial" panose="020B0604020202020204" pitchFamily="34" charset="0"/>
                          <a:cs typeface="Arial" panose="020B0604020202020204" pitchFamily="34" charset="0"/>
                        </a:rPr>
                        <a:t>Diseño</a:t>
                      </a:r>
                      <a:endParaRPr dirty="0">
                        <a:latin typeface="Arial" panose="020B0604020202020204" pitchFamily="34" charset="0"/>
                        <a:cs typeface="Arial" panose="020B0604020202020204" pitchFamily="34" charset="0"/>
                      </a:endParaRPr>
                    </a:p>
                  </a:txBody>
                  <a:tcPr marL="91450" marR="91450" marT="45725" marB="45725"/>
                </a:tc>
                <a:tc>
                  <a:txBody>
                    <a:bodyPr/>
                    <a:lstStyle/>
                    <a:p>
                      <a:pPr marL="285750" marR="0" lvl="0" indent="-285750" algn="l" rtl="0">
                        <a:lnSpc>
                          <a:spcPct val="100000"/>
                        </a:lnSpc>
                        <a:spcBef>
                          <a:spcPts val="0"/>
                        </a:spcBef>
                        <a:spcAft>
                          <a:spcPts val="0"/>
                        </a:spcAft>
                        <a:buClr>
                          <a:srgbClr val="000000"/>
                        </a:buClr>
                        <a:buSzPts val="1400"/>
                        <a:buFont typeface="Arial"/>
                        <a:buChar char="-"/>
                      </a:pPr>
                      <a:endParaRPr dirty="0">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None/>
                      </a:pPr>
                      <a:r>
                        <a:rPr lang="es-ES" sz="1400" u="none" strike="noStrike" cap="none" dirty="0">
                          <a:latin typeface="Arial" panose="020B0604020202020204" pitchFamily="34" charset="0"/>
                          <a:cs typeface="Arial" panose="020B0604020202020204" pitchFamily="34" charset="0"/>
                        </a:rPr>
                        <a:t>Implementación (finaliza con la conexión/inicio de operación del sistema)</a:t>
                      </a: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dirty="0">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None/>
                      </a:pPr>
                      <a:r>
                        <a:rPr lang="es-ES" sz="1400" u="none" strike="noStrike" cap="none">
                          <a:latin typeface="Arial" panose="020B0604020202020204" pitchFamily="34" charset="0"/>
                          <a:cs typeface="Arial" panose="020B0604020202020204" pitchFamily="34" charset="0"/>
                        </a:rPr>
                        <a:t>Comisionamiento</a:t>
                      </a:r>
                      <a:endParaRPr sz="1400" u="none" strike="noStrike" cap="none">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None/>
                      </a:pPr>
                      <a:r>
                        <a:rPr lang="es-ES" sz="1400" u="none" strike="noStrike" cap="none" dirty="0">
                          <a:latin typeface="Arial" panose="020B0604020202020204" pitchFamily="34" charset="0"/>
                          <a:cs typeface="Arial" panose="020B0604020202020204" pitchFamily="34" charset="0"/>
                        </a:rPr>
                        <a:t>Operación (</a:t>
                      </a:r>
                      <a:r>
                        <a:rPr lang="es-ES" sz="1400" dirty="0">
                          <a:solidFill>
                            <a:srgbClr val="000000"/>
                          </a:solidFill>
                          <a:latin typeface="Arial" panose="020B0604020202020204" pitchFamily="34" charset="0"/>
                          <a:cs typeface="Arial" panose="020B0604020202020204" pitchFamily="34" charset="0"/>
                          <a:sym typeface="Arial"/>
                        </a:rPr>
                        <a:t>1 año desde conexión)</a:t>
                      </a:r>
                      <a:endParaRPr dirty="0">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400" u="none" strike="noStrike" cap="none"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4"/>
                  </a:ext>
                </a:extLst>
              </a:tr>
            </a:tbl>
          </a:graphicData>
        </a:graphic>
      </p:graphicFrame>
      <p:sp>
        <p:nvSpPr>
          <p:cNvPr id="2" name="TextBox 1">
            <a:extLst>
              <a:ext uri="{FF2B5EF4-FFF2-40B4-BE49-F238E27FC236}">
                <a16:creationId xmlns:a16="http://schemas.microsoft.com/office/drawing/2014/main" id="{2429DFAC-E7A2-44F0-9D5C-B119EE4329E4}"/>
              </a:ext>
            </a:extLst>
          </p:cNvPr>
          <p:cNvSpPr txBox="1"/>
          <p:nvPr/>
        </p:nvSpPr>
        <p:spPr>
          <a:xfrm>
            <a:off x="445272" y="5064981"/>
            <a:ext cx="7665057" cy="307777"/>
          </a:xfrm>
          <a:prstGeom prst="rect">
            <a:avLst/>
          </a:prstGeom>
          <a:noFill/>
        </p:spPr>
        <p:txBody>
          <a:bodyPr wrap="square" rtlCol="0">
            <a:spAutoFit/>
          </a:bodyPr>
          <a:lstStyle/>
          <a:p>
            <a:r>
              <a:rPr lang="es-CL" dirty="0"/>
              <a:t>Nota: Resguardar que los tiempos indicados en esta lámina tengan relación con la carta Gantt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42"/>
        <p:cNvGrpSpPr/>
        <p:nvPr/>
      </p:nvGrpSpPr>
      <p:grpSpPr>
        <a:xfrm>
          <a:off x="0" y="0"/>
          <a:ext cx="0" cy="0"/>
          <a:chOff x="0" y="0"/>
          <a:chExt cx="0" cy="0"/>
        </a:xfrm>
      </p:grpSpPr>
      <p:pic>
        <p:nvPicPr>
          <p:cNvPr id="6" name="Google Shape;124;p3">
            <a:extLst>
              <a:ext uri="{FF2B5EF4-FFF2-40B4-BE49-F238E27FC236}">
                <a16:creationId xmlns:a16="http://schemas.microsoft.com/office/drawing/2014/main" id="{EE221F3C-F617-47E7-B608-F27AB903E700}"/>
              </a:ext>
            </a:extLst>
          </p:cNvPr>
          <p:cNvPicPr preferRelativeResize="0"/>
          <p:nvPr/>
        </p:nvPicPr>
        <p:blipFill rotWithShape="1">
          <a:blip r:embed="rId3">
            <a:alphaModFix/>
          </a:blip>
          <a:srcRect t="78783" b="16407"/>
          <a:stretch/>
        </p:blipFill>
        <p:spPr>
          <a:xfrm>
            <a:off x="0" y="6408057"/>
            <a:ext cx="12192000" cy="449943"/>
          </a:xfrm>
          <a:prstGeom prst="rect">
            <a:avLst/>
          </a:prstGeom>
          <a:noFill/>
          <a:ln>
            <a:noFill/>
          </a:ln>
        </p:spPr>
      </p:pic>
      <p:sp>
        <p:nvSpPr>
          <p:cNvPr id="143" name="Google Shape;143;p22"/>
          <p:cNvSpPr txBox="1">
            <a:spLocks noGrp="1"/>
          </p:cNvSpPr>
          <p:nvPr>
            <p:ph type="title"/>
          </p:nvPr>
        </p:nvSpPr>
        <p:spPr>
          <a:xfrm>
            <a:off x="0" y="67630"/>
            <a:ext cx="12192000" cy="646290"/>
          </a:xfrm>
          <a:prstGeom prst="rect">
            <a:avLst/>
          </a:prstGeom>
          <a:noFill/>
          <a:ln>
            <a:noFill/>
          </a:ln>
        </p:spPr>
        <p:txBody>
          <a:bodyPr spcFirstLastPara="1" wrap="square" lIns="91425" tIns="45700" rIns="91425" bIns="45700" anchor="ctr" anchorCtr="0">
            <a:spAutoFit/>
          </a:bodyPr>
          <a:lstStyle/>
          <a:p>
            <a:pPr>
              <a:buClr>
                <a:srgbClr val="29ABE2"/>
              </a:buClr>
              <a:buSzPts val="4400"/>
              <a:buFont typeface="Arial"/>
            </a:pPr>
            <a:r>
              <a:rPr lang="es-ES" sz="4000" b="1" dirty="0">
                <a:solidFill>
                  <a:srgbClr val="29ABE2"/>
                </a:solidFill>
                <a:latin typeface="Arial"/>
                <a:cs typeface="Arial"/>
                <a:sym typeface="Arial"/>
              </a:rPr>
              <a:t>6. Estrategia de Adquisiciones y Contrataciones</a:t>
            </a:r>
            <a:endParaRPr sz="4000" b="1" dirty="0">
              <a:solidFill>
                <a:srgbClr val="29ABE2"/>
              </a:solidFill>
              <a:latin typeface="Arial"/>
              <a:cs typeface="Arial"/>
              <a:sym typeface="Arial"/>
            </a:endParaRPr>
          </a:p>
        </p:txBody>
      </p:sp>
      <p:sp>
        <p:nvSpPr>
          <p:cNvPr id="144" name="Google Shape;144;p22"/>
          <p:cNvSpPr txBox="1">
            <a:spLocks noGrp="1"/>
          </p:cNvSpPr>
          <p:nvPr>
            <p:ph type="body" idx="1"/>
          </p:nvPr>
        </p:nvSpPr>
        <p:spPr>
          <a:xfrm>
            <a:off x="288565" y="930538"/>
            <a:ext cx="11455511" cy="1538853"/>
          </a:xfrm>
          <a:prstGeom prst="rect">
            <a:avLst/>
          </a:prstGeom>
          <a:noFill/>
          <a:ln>
            <a:noFill/>
          </a:ln>
        </p:spPr>
        <p:txBody>
          <a:bodyPr spcFirstLastPara="1" wrap="square" lIns="91425" tIns="91425" rIns="91425" bIns="91425" anchor="t" anchorCtr="0">
            <a:spAutoFit/>
          </a:bodyPr>
          <a:lstStyle/>
          <a:p>
            <a:pPr marL="0" indent="0">
              <a:lnSpc>
                <a:spcPct val="100000"/>
              </a:lnSpc>
              <a:spcBef>
                <a:spcPts val="0"/>
              </a:spcBef>
              <a:buClr>
                <a:srgbClr val="000000"/>
              </a:buClr>
              <a:buSzPct val="100000"/>
              <a:buNone/>
            </a:pPr>
            <a:r>
              <a:rPr lang="es-ES" sz="2000" dirty="0">
                <a:solidFill>
                  <a:srgbClr val="000000"/>
                </a:solidFill>
                <a:latin typeface="Arial"/>
                <a:cs typeface="Arial"/>
              </a:rPr>
              <a:t>Considera la descripción de la estrategia con que se abordarán las adquisiciones del proyecto, incluyendo la componente de suministro/generación de hidrógeno.</a:t>
            </a:r>
          </a:p>
          <a:p>
            <a:pPr marL="342900">
              <a:lnSpc>
                <a:spcPct val="100000"/>
              </a:lnSpc>
              <a:spcBef>
                <a:spcPts val="0"/>
              </a:spcBef>
              <a:buClr>
                <a:srgbClr val="000000"/>
              </a:buClr>
              <a:buSzPct val="100000"/>
              <a:buFont typeface="Arial" panose="020B0604020202020204" pitchFamily="34" charset="0"/>
            </a:pPr>
            <a:endParaRPr lang="en-US" sz="2400" dirty="0">
              <a:solidFill>
                <a:srgbClr val="000000"/>
              </a:solidFill>
              <a:latin typeface="Arial"/>
              <a:cs typeface="Arial"/>
            </a:endParaRPr>
          </a:p>
          <a:p>
            <a:pPr marL="342900">
              <a:lnSpc>
                <a:spcPct val="100000"/>
              </a:lnSpc>
              <a:spcBef>
                <a:spcPts val="0"/>
              </a:spcBef>
              <a:buClr>
                <a:srgbClr val="000000"/>
              </a:buClr>
              <a:buSzPct val="100000"/>
              <a:buFont typeface="Arial" panose="020B0604020202020204" pitchFamily="34" charset="0"/>
            </a:pPr>
            <a:endParaRPr sz="2400" dirty="0">
              <a:solidFill>
                <a:srgbClr val="000000"/>
              </a:solidFill>
              <a:latin typeface="Arial"/>
              <a:cs typeface="Arial"/>
            </a:endParaRPr>
          </a:p>
        </p:txBody>
      </p:sp>
      <p:sp>
        <p:nvSpPr>
          <p:cNvPr id="145" name="Google Shape;145;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s-ES"/>
              <a:t>9</a:t>
            </a:fld>
            <a:endParaRPr/>
          </a:p>
        </p:txBody>
      </p:sp>
      <p:graphicFrame>
        <p:nvGraphicFramePr>
          <p:cNvPr id="146" name="Google Shape;146;p22"/>
          <p:cNvGraphicFramePr/>
          <p:nvPr>
            <p:extLst>
              <p:ext uri="{D42A27DB-BD31-4B8C-83A1-F6EECF244321}">
                <p14:modId xmlns:p14="http://schemas.microsoft.com/office/powerpoint/2010/main" val="2646913774"/>
              </p:ext>
            </p:extLst>
          </p:nvPr>
        </p:nvGraphicFramePr>
        <p:xfrm>
          <a:off x="447923" y="2127492"/>
          <a:ext cx="11032222" cy="1381790"/>
        </p:xfrm>
        <a:graphic>
          <a:graphicData uri="http://schemas.openxmlformats.org/drawingml/2006/table">
            <a:tbl>
              <a:tblPr firstRow="1" bandRow="1">
                <a:noFill/>
                <a:tableStyleId>{4B4B124C-2625-4AB8-AF56-6332BF712F8E}</a:tableStyleId>
              </a:tblPr>
              <a:tblGrid>
                <a:gridCol w="5516111">
                  <a:extLst>
                    <a:ext uri="{9D8B030D-6E8A-4147-A177-3AD203B41FA5}">
                      <a16:colId xmlns:a16="http://schemas.microsoft.com/office/drawing/2014/main" val="20000"/>
                    </a:ext>
                  </a:extLst>
                </a:gridCol>
                <a:gridCol w="5516111">
                  <a:extLst>
                    <a:ext uri="{9D8B030D-6E8A-4147-A177-3AD203B41FA5}">
                      <a16:colId xmlns:a16="http://schemas.microsoft.com/office/drawing/2014/main" val="20001"/>
                    </a:ext>
                  </a:extLst>
                </a:gridCol>
              </a:tblGrid>
              <a:tr h="370850">
                <a:tc>
                  <a:txBody>
                    <a:bodyPr/>
                    <a:lstStyle/>
                    <a:p>
                      <a:pPr marL="0" marR="0" lvl="0" indent="0" algn="l" rtl="0">
                        <a:lnSpc>
                          <a:spcPct val="100000"/>
                        </a:lnSpc>
                        <a:spcBef>
                          <a:spcPts val="0"/>
                        </a:spcBef>
                        <a:spcAft>
                          <a:spcPts val="0"/>
                        </a:spcAft>
                        <a:buNone/>
                      </a:pPr>
                      <a:r>
                        <a:rPr lang="es-ES" sz="1800" u="none" strike="noStrike" cap="none" dirty="0">
                          <a:latin typeface="Arial" panose="020B0604020202020204" pitchFamily="34" charset="0"/>
                          <a:cs typeface="Arial" panose="020B0604020202020204" pitchFamily="34" charset="0"/>
                        </a:rPr>
                        <a:t>Elemento a adquirir/contratar, por orden de adquisición</a:t>
                      </a:r>
                      <a:endParaRPr sz="1800" dirty="0">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r>
                        <a:rPr lang="es-ES" sz="1800" u="none" strike="noStrike" cap="none" dirty="0">
                          <a:latin typeface="Arial" panose="020B0604020202020204" pitchFamily="34" charset="0"/>
                          <a:cs typeface="Arial" panose="020B0604020202020204" pitchFamily="34" charset="0"/>
                        </a:rPr>
                        <a:t>Descripción de la gestión para adquirir/contratar</a:t>
                      </a:r>
                      <a:endParaRPr sz="1800"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None/>
                      </a:pPr>
                      <a:endParaRPr sz="1800" u="none" strike="noStrike" cap="none" dirty="0">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800" u="none" strike="noStrike" cap="none">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None/>
                      </a:pPr>
                      <a:endParaRPr sz="1800" u="none" strike="noStrike" cap="none" dirty="0">
                        <a:latin typeface="Arial" panose="020B0604020202020204" pitchFamily="34" charset="0"/>
                        <a:cs typeface="Arial" panose="020B0604020202020204" pitchFamily="34" charset="0"/>
                      </a:endParaRPr>
                    </a:p>
                  </a:txBody>
                  <a:tcPr marL="91450" marR="91450" marT="45725" marB="45725"/>
                </a:tc>
                <a:tc>
                  <a:txBody>
                    <a:bodyPr/>
                    <a:lstStyle/>
                    <a:p>
                      <a:pPr marL="0" marR="0" lvl="0" indent="0" algn="l" rtl="0">
                        <a:lnSpc>
                          <a:spcPct val="100000"/>
                        </a:lnSpc>
                        <a:spcBef>
                          <a:spcPts val="0"/>
                        </a:spcBef>
                        <a:spcAft>
                          <a:spcPts val="0"/>
                        </a:spcAft>
                        <a:buNone/>
                      </a:pPr>
                      <a:endParaRPr sz="1800" u="none" strike="noStrike" cap="none"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2"/>
                  </a:ext>
                </a:extLst>
              </a:tr>
            </a:tbl>
          </a:graphicData>
        </a:graphic>
      </p:graphicFrame>
      <p:sp>
        <p:nvSpPr>
          <p:cNvPr id="8" name="TextBox 7">
            <a:extLst>
              <a:ext uri="{FF2B5EF4-FFF2-40B4-BE49-F238E27FC236}">
                <a16:creationId xmlns:a16="http://schemas.microsoft.com/office/drawing/2014/main" id="{5EFAD27E-1476-401F-81C7-182CDEDF001C}"/>
              </a:ext>
            </a:extLst>
          </p:cNvPr>
          <p:cNvSpPr txBox="1"/>
          <p:nvPr/>
        </p:nvSpPr>
        <p:spPr>
          <a:xfrm>
            <a:off x="183992" y="3492815"/>
            <a:ext cx="10566400" cy="523220"/>
          </a:xfrm>
          <a:prstGeom prst="rect">
            <a:avLst/>
          </a:prstGeom>
          <a:noFill/>
        </p:spPr>
        <p:txBody>
          <a:bodyPr wrap="square">
            <a:spAutoFit/>
          </a:bodyPr>
          <a:lstStyle/>
          <a:p>
            <a:pPr marL="227013" marR="0" lvl="0" indent="1588" algn="l" rtl="0">
              <a:lnSpc>
                <a:spcPct val="100000"/>
              </a:lnSpc>
              <a:spcBef>
                <a:spcPts val="0"/>
              </a:spcBef>
              <a:spcAft>
                <a:spcPts val="0"/>
              </a:spcAft>
              <a:buSzPts val="1400"/>
              <a:buNone/>
            </a:pPr>
            <a:r>
              <a:rPr lang="es-ES" dirty="0"/>
              <a:t>Esta tabla debe ser completada considerando su planificación respecto a adquisiciones de equipos y contratación de servicios, de manera tal de entender como se priorizan las adquisiciones</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2813</TotalTime>
  <Words>1032</Words>
  <Application>Microsoft Office PowerPoint</Application>
  <PresentationFormat>Widescreen</PresentationFormat>
  <Paragraphs>127</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PowerPoint Presentation</vt:lpstr>
      <vt:lpstr>0. Recomendaciones para completar esta presentación</vt:lpstr>
      <vt:lpstr>1. Descripción del Proyecto</vt:lpstr>
      <vt:lpstr>2. Equipo de Trabajo</vt:lpstr>
      <vt:lpstr>PowerPoint Presentation</vt:lpstr>
      <vt:lpstr>PowerPoint Presentation</vt:lpstr>
      <vt:lpstr>4. Presupuesto del Proyecto</vt:lpstr>
      <vt:lpstr>5. Ruta Crítica de Implementación y Operación </vt:lpstr>
      <vt:lpstr>6. Estrategia de Adquisiciones y Contrataciones</vt:lpstr>
      <vt:lpstr>7. Análisis Económico</vt:lpstr>
      <vt:lpstr>8. Riesgos</vt:lpstr>
      <vt:lpstr>9.  Escalabilidad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Ricardo Rodriguez</dc:creator>
  <cp:lastModifiedBy>Ricardo Rodriguez</cp:lastModifiedBy>
  <cp:revision>30</cp:revision>
  <dcterms:created xsi:type="dcterms:W3CDTF">2021-08-09T20:59:25Z</dcterms:created>
  <dcterms:modified xsi:type="dcterms:W3CDTF">2021-11-13T16:04:15Z</dcterms:modified>
</cp:coreProperties>
</file>